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DC0296-0E90-445C-93DD-72D02DCFF3B2}">
  <a:tblStyle styleId="{27DC0296-0E90-445C-93DD-72D02DCFF3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7861f61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7861f61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09a9c32e7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09a9c32e7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Suspended force sample setup</a:t>
            </a:r>
            <a:endParaRPr/>
          </a:p>
          <a:p>
            <a:pPr marL="457200" lvl="0" indent="-298450" algn="l" rtl="0">
              <a:spcBef>
                <a:spcPts val="0"/>
              </a:spcBef>
              <a:spcAft>
                <a:spcPts val="0"/>
              </a:spcAft>
              <a:buSzPts val="1100"/>
              <a:buChar char="-"/>
            </a:pPr>
            <a:r>
              <a:rPr lang="en"/>
              <a:t>Height adjustable jack to adjust separation between coil and foam</a:t>
            </a:r>
            <a:endParaRPr/>
          </a:p>
          <a:p>
            <a:pPr marL="457200" lvl="0" indent="-298450" algn="l" rtl="0">
              <a:spcBef>
                <a:spcPts val="0"/>
              </a:spcBef>
              <a:spcAft>
                <a:spcPts val="0"/>
              </a:spcAft>
              <a:buSzPts val="1100"/>
              <a:buChar char="-"/>
            </a:pPr>
            <a:r>
              <a:rPr lang="en"/>
              <a:t>Force sensor reads a value of zero (point of zero separation is set as the point where the coil just touches the foam surface without triggering a change in force reading)</a:t>
            </a:r>
            <a:endParaRPr/>
          </a:p>
          <a:p>
            <a:pPr marL="457200" lvl="0" indent="-298450" algn="l" rtl="0">
              <a:spcBef>
                <a:spcPts val="0"/>
              </a:spcBef>
              <a:spcAft>
                <a:spcPts val="0"/>
              </a:spcAft>
              <a:buSzPts val="1100"/>
              <a:buChar char="-"/>
            </a:pPr>
            <a:r>
              <a:rPr lang="en"/>
              <a:t>Sample holder attachment made using custom 3D prints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903eca4b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903eca4b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Resonant circuit (basically an LC circuit with the coil operating as an inductor connected in parallel to a capacitor)</a:t>
            </a:r>
            <a:endParaRPr/>
          </a:p>
          <a:p>
            <a:pPr marL="457200" lvl="0" indent="-298450" algn="l" rtl="0">
              <a:spcBef>
                <a:spcPts val="0"/>
              </a:spcBef>
              <a:spcAft>
                <a:spcPts val="0"/>
              </a:spcAft>
              <a:buSzPts val="1100"/>
              <a:buChar char="-"/>
            </a:pPr>
            <a:r>
              <a:rPr lang="en"/>
              <a:t>Involves a capacitor which has a corresponding resonant frequency</a:t>
            </a:r>
            <a:endParaRPr/>
          </a:p>
          <a:p>
            <a:pPr marL="457200" lvl="0" indent="-298450" algn="l" rtl="0">
              <a:spcBef>
                <a:spcPts val="0"/>
              </a:spcBef>
              <a:spcAft>
                <a:spcPts val="0"/>
              </a:spcAft>
              <a:buSzPts val="1100"/>
              <a:buChar char="-"/>
            </a:pPr>
            <a:r>
              <a:rPr lang="en"/>
              <a:t>Use function generator and amplifier to set frequency and peak-to-peak voltage for AC coil operation</a:t>
            </a:r>
            <a:endParaRPr/>
          </a:p>
          <a:p>
            <a:pPr marL="457200" lvl="0" indent="-298450" algn="l" rtl="0">
              <a:spcBef>
                <a:spcPts val="0"/>
              </a:spcBef>
              <a:spcAft>
                <a:spcPts val="0"/>
              </a:spcAft>
              <a:buSzPts val="1100"/>
              <a:buChar char="-"/>
            </a:pPr>
            <a:r>
              <a:rPr lang="en"/>
              <a:t>Oscilloscope to visualise sinusoid waveform amplitude and period</a:t>
            </a:r>
            <a:endParaRPr/>
          </a:p>
          <a:p>
            <a:pPr marL="457200" lvl="0" indent="-298450" algn="l" rtl="0">
              <a:spcBef>
                <a:spcPts val="0"/>
              </a:spcBef>
              <a:spcAft>
                <a:spcPts val="0"/>
              </a:spcAft>
              <a:buSzPts val="1100"/>
              <a:buChar char="-"/>
            </a:pPr>
            <a:r>
              <a:rPr lang="en"/>
              <a:t>1.085 kHz frequency and 1.0 A current chosen since it shows the most stable operation without significant overheating of circuit elements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903eca4b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903eca4b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AC coil that allow it to be treated as an inductor (same parameters used in the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2903eca4b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2903eca4b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samples used → one solid plate and one aluminium foam</a:t>
            </a:r>
            <a:endParaRPr/>
          </a:p>
          <a:p>
            <a:pPr marL="0" lvl="0" indent="0" algn="l" rtl="0">
              <a:spcBef>
                <a:spcPts val="0"/>
              </a:spcBef>
              <a:spcAft>
                <a:spcPts val="0"/>
              </a:spcAft>
              <a:buNone/>
            </a:pPr>
            <a:r>
              <a:rPr lang="en"/>
              <a:t>Compressed foam is used to increase the relative density from typical values of between 4-12%</a:t>
            </a:r>
            <a:endParaRPr/>
          </a:p>
          <a:p>
            <a:pPr marL="0" lvl="0" indent="0" algn="l" rtl="0">
              <a:spcBef>
                <a:spcPts val="0"/>
              </a:spcBef>
              <a:spcAft>
                <a:spcPts val="0"/>
              </a:spcAft>
              <a:buNone/>
            </a:pPr>
            <a:r>
              <a:rPr lang="en"/>
              <a:t>Compressed from original 1” height with 8-10% relative density to increase it to 18-20% relative density which we would expect to give a stronger force reading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2903eca4b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2903eca4b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Exponentially decaying repulsion force as separation increases (continuous line for model since it is a separation sweep)</a:t>
            </a:r>
            <a:endParaRPr/>
          </a:p>
          <a:p>
            <a:pPr marL="0" lvl="0" indent="0" algn="l" rtl="0">
              <a:spcBef>
                <a:spcPts val="0"/>
              </a:spcBef>
              <a:spcAft>
                <a:spcPts val="0"/>
              </a:spcAft>
              <a:buNone/>
            </a:pPr>
            <a:r>
              <a:rPr lang="en"/>
              <a:t>Similar decaying behavior in experimental results, error bars indicate a deviation from the reported average value across 5 trials for each separation</a:t>
            </a:r>
            <a:endParaRPr/>
          </a:p>
          <a:p>
            <a:pPr marL="0" lvl="0" indent="0" algn="l" rtl="0">
              <a:spcBef>
                <a:spcPts val="0"/>
              </a:spcBef>
              <a:spcAft>
                <a:spcPts val="0"/>
              </a:spcAft>
              <a:buNone/>
            </a:pPr>
            <a:r>
              <a:rPr lang="en"/>
              <a:t>Looking at the results for a solid plate, the experimental values are higher than the modelled values by a factor of 1.3</a:t>
            </a:r>
            <a:endParaRPr/>
          </a:p>
          <a:p>
            <a:pPr marL="0" lvl="0" indent="0" algn="l" rtl="0">
              <a:spcBef>
                <a:spcPts val="0"/>
              </a:spcBef>
              <a:spcAft>
                <a:spcPts val="0"/>
              </a:spcAft>
              <a:buNone/>
            </a:pPr>
            <a:r>
              <a:rPr lang="en"/>
              <a:t>Compressed foam has an overall lower repulsion force magnitude (makes sense since it has lower relative density than the solid plate) but the results are still comparable to that of a solid plate </a:t>
            </a:r>
            <a:endParaRPr/>
          </a:p>
          <a:p>
            <a:pPr marL="0" lvl="0" indent="0" algn="l" rtl="0">
              <a:spcBef>
                <a:spcPts val="0"/>
              </a:spcBef>
              <a:spcAft>
                <a:spcPts val="0"/>
              </a:spcAft>
              <a:buNone/>
            </a:pPr>
            <a:r>
              <a:rPr lang="en"/>
              <a:t>Suggests a non-linear relationship between relative density and repulsion force (repulsion force does decrease as relative density decreases but not as much as expected)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903eca4b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2903eca4b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graph overlaying all three curves → both experimental and modelled for solid plate (the two top curves) and experimental for foam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57861f63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57861f63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and sources of error</a:t>
            </a:r>
            <a:endParaRPr/>
          </a:p>
          <a:p>
            <a:pPr marL="457200" lvl="0" indent="-298450" algn="l" rtl="0">
              <a:spcBef>
                <a:spcPts val="0"/>
              </a:spcBef>
              <a:spcAft>
                <a:spcPts val="0"/>
              </a:spcAft>
              <a:buSzPts val="1100"/>
              <a:buChar char="-"/>
            </a:pPr>
            <a:r>
              <a:rPr lang="en"/>
              <a:t>Stable operation at chosen frequency (overheating of coil, operating close to resonant frequency which could cause instability in current amplitudes, potential AC current induced vibrations at point of contact between sample and coil</a:t>
            </a:r>
            <a:endParaRPr/>
          </a:p>
          <a:p>
            <a:pPr marL="457200" lvl="0" indent="-298450" algn="l" rtl="0">
              <a:spcBef>
                <a:spcPts val="0"/>
              </a:spcBef>
              <a:spcAft>
                <a:spcPts val="0"/>
              </a:spcAft>
              <a:buSzPts val="1100"/>
              <a:buChar char="-"/>
            </a:pPr>
            <a:r>
              <a:rPr lang="en"/>
              <a:t>Accuracy and resolution of force sensor (5N maximum load, +/- 1.0 g accuracy which means that a force reading of 19.8 mN indicates a repulsion force of at least 10 mN</a:t>
            </a:r>
            <a:endParaRPr/>
          </a:p>
          <a:p>
            <a:pPr marL="457200" lvl="0" indent="-298450" algn="l" rtl="0">
              <a:spcBef>
                <a:spcPts val="0"/>
              </a:spcBef>
              <a:spcAft>
                <a:spcPts val="0"/>
              </a:spcAft>
              <a:buSzPts val="1100"/>
              <a:buChar char="-"/>
            </a:pPr>
            <a:r>
              <a:rPr lang="en"/>
              <a:t>Deviation of modeled results from experimental by a factor of 1.3 between solid modelled and experimental, factor of 1.8 between compressed foam and solid plate experimental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903eca4b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2903eca4b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Potential FEA refinement for solid plates to get to a value closer to what was experimentally measured (why was it an underestimate?)</a:t>
            </a:r>
            <a:endParaRPr/>
          </a:p>
          <a:p>
            <a:pPr marL="457200" lvl="0" indent="-298450" algn="l" rtl="0">
              <a:spcBef>
                <a:spcPts val="0"/>
              </a:spcBef>
              <a:spcAft>
                <a:spcPts val="0"/>
              </a:spcAft>
              <a:buSzPts val="1100"/>
              <a:buChar char="-"/>
            </a:pPr>
            <a:r>
              <a:rPr lang="en"/>
              <a:t>Revisit scaled conductivity model for foams and develop a FEA model comparison with foams</a:t>
            </a:r>
            <a:endParaRPr/>
          </a:p>
          <a:p>
            <a:pPr marL="457200" lvl="0" indent="-298450" algn="l" rtl="0">
              <a:spcBef>
                <a:spcPts val="0"/>
              </a:spcBef>
              <a:spcAft>
                <a:spcPts val="0"/>
              </a:spcAft>
              <a:buSzPts val="1100"/>
              <a:buChar char="-"/>
            </a:pPr>
            <a:r>
              <a:rPr lang="en"/>
              <a:t>Determine and quantify a relationship between relative density and repulsion force by testing with samples of different relative densities</a:t>
            </a:r>
            <a:endParaRPr/>
          </a:p>
          <a:p>
            <a:pPr marL="457200" lvl="0" indent="-298450" algn="l" rtl="0">
              <a:spcBef>
                <a:spcPts val="0"/>
              </a:spcBef>
              <a:spcAft>
                <a:spcPts val="0"/>
              </a:spcAft>
              <a:buSzPts val="1100"/>
              <a:buChar char="-"/>
            </a:pPr>
            <a:r>
              <a:rPr lang="en"/>
              <a:t>Investigate other low-density alternatives including perforated plates and wire meshes of different materials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57861f63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57861f6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contributions to the project</a:t>
            </a:r>
            <a:endParaRPr/>
          </a:p>
          <a:p>
            <a:pPr marL="457200" lvl="0" indent="-298450" algn="l" rtl="0">
              <a:spcBef>
                <a:spcPts val="0"/>
              </a:spcBef>
              <a:spcAft>
                <a:spcPts val="0"/>
              </a:spcAft>
              <a:buSzPts val="1100"/>
              <a:buChar char="-"/>
            </a:pPr>
            <a:r>
              <a:rPr lang="en"/>
              <a:t>Designed and implemented an experimental setup to take stable repulsion force measurements</a:t>
            </a:r>
            <a:endParaRPr/>
          </a:p>
          <a:p>
            <a:pPr marL="457200" lvl="0" indent="-298450" algn="l" rtl="0">
              <a:spcBef>
                <a:spcPts val="0"/>
              </a:spcBef>
              <a:spcAft>
                <a:spcPts val="0"/>
              </a:spcAft>
              <a:buSzPts val="1100"/>
              <a:buChar char="-"/>
            </a:pPr>
            <a:r>
              <a:rPr lang="en"/>
              <a:t>Developed a FEA model and analysed it for a solid plate</a:t>
            </a:r>
            <a:endParaRPr/>
          </a:p>
          <a:p>
            <a:pPr marL="457200" lvl="0" indent="-298450" algn="l" rtl="0">
              <a:spcBef>
                <a:spcPts val="0"/>
              </a:spcBef>
              <a:spcAft>
                <a:spcPts val="0"/>
              </a:spcAft>
              <a:buSzPts val="1100"/>
              <a:buChar char="-"/>
            </a:pPr>
            <a:r>
              <a:rPr lang="en"/>
              <a:t>Experimentally demonstrated greater than 10 mN repulsion force on foams</a:t>
            </a:r>
            <a:endParaRPr/>
          </a:p>
          <a:p>
            <a:pPr marL="0" lvl="0" indent="0" algn="l" rtl="0">
              <a:spcBef>
                <a:spcPts val="0"/>
              </a:spcBef>
              <a:spcAft>
                <a:spcPts val="0"/>
              </a:spcAft>
              <a:buNone/>
            </a:pPr>
            <a:endParaRPr/>
          </a:p>
          <a:p>
            <a:pPr marL="0" lvl="0" indent="0" algn="l" rtl="0">
              <a:spcBef>
                <a:spcPts val="0"/>
              </a:spcBef>
              <a:spcAft>
                <a:spcPts val="0"/>
              </a:spcAft>
              <a:buNone/>
            </a:pPr>
            <a:r>
              <a:rPr lang="en"/>
              <a:t>Further investigation may extend opportunities to reduce launch mass in space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09ad83706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09ad83706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903eca4b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903eca4b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Non-ferromagnetic aluminium is a commonly used material in aerospace for radiation shielding, structural purposes, etc. due to its ideal properties</a:t>
            </a:r>
            <a:endParaRPr/>
          </a:p>
          <a:p>
            <a:pPr marL="0" lvl="0" indent="0" algn="l" rtl="0">
              <a:spcBef>
                <a:spcPts val="0"/>
              </a:spcBef>
              <a:spcAft>
                <a:spcPts val="0"/>
              </a:spcAft>
              <a:buNone/>
            </a:pPr>
            <a:r>
              <a:rPr lang="en"/>
              <a:t>Emerging applications of metal foams due to their special properties (low mass density, high mechanical strength and thermal conductivity) which could potentially lead to a decrease in launch mass</a:t>
            </a:r>
            <a:endParaRPr/>
          </a:p>
          <a:p>
            <a:pPr marL="0" lvl="0" indent="0" algn="l" rtl="0">
              <a:spcBef>
                <a:spcPts val="0"/>
              </a:spcBef>
              <a:spcAft>
                <a:spcPts val="0"/>
              </a:spcAft>
              <a:buNone/>
            </a:pPr>
            <a:r>
              <a:rPr lang="en"/>
              <a:t>Potential interdisciplinary applications as a new material in the aerospace industry or other fields eg. thermal, materials science</a:t>
            </a:r>
            <a:endParaRPr/>
          </a:p>
          <a:p>
            <a:pPr marL="0" lvl="0" indent="0" algn="l" rtl="0">
              <a:spcBef>
                <a:spcPts val="0"/>
              </a:spcBef>
              <a:spcAft>
                <a:spcPts val="0"/>
              </a:spcAft>
              <a:buNone/>
            </a:pPr>
            <a:r>
              <a:rPr lang="en"/>
              <a:t>Previous research has shown eddy-current sensing in foams but has not quantified the repulsion force</a:t>
            </a:r>
            <a:endParaRPr/>
          </a:p>
          <a:p>
            <a:pPr marL="0" lvl="0" indent="0" algn="l" rtl="0">
              <a:spcBef>
                <a:spcPts val="0"/>
              </a:spcBef>
              <a:spcAft>
                <a:spcPts val="0"/>
              </a:spcAft>
              <a:buNone/>
            </a:pPr>
            <a:r>
              <a:rPr lang="en"/>
              <a:t>Aim to compare quantitative results for a solid plate and a foam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9ad83706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09ad8370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903eca4b5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903eca4b5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contributions to the project</a:t>
            </a:r>
            <a:endParaRPr/>
          </a:p>
          <a:p>
            <a:pPr marL="457200" lvl="0" indent="-298450" algn="l" rtl="0">
              <a:spcBef>
                <a:spcPts val="0"/>
              </a:spcBef>
              <a:spcAft>
                <a:spcPts val="0"/>
              </a:spcAft>
              <a:buSzPts val="1100"/>
              <a:buChar char="-"/>
            </a:pPr>
            <a:r>
              <a:rPr lang="en"/>
              <a:t>Designed and implemented an experimental setup to take stable repulsion force measurements</a:t>
            </a:r>
            <a:endParaRPr/>
          </a:p>
          <a:p>
            <a:pPr marL="457200" lvl="0" indent="-298450" algn="l" rtl="0">
              <a:spcBef>
                <a:spcPts val="0"/>
              </a:spcBef>
              <a:spcAft>
                <a:spcPts val="0"/>
              </a:spcAft>
              <a:buSzPts val="1100"/>
              <a:buChar char="-"/>
            </a:pPr>
            <a:r>
              <a:rPr lang="en"/>
              <a:t>Developed a FEA model and analysed it for a solid plate</a:t>
            </a:r>
            <a:endParaRPr/>
          </a:p>
          <a:p>
            <a:pPr marL="457200" lvl="0" indent="-298450" algn="l" rtl="0">
              <a:spcBef>
                <a:spcPts val="0"/>
              </a:spcBef>
              <a:spcAft>
                <a:spcPts val="0"/>
              </a:spcAft>
              <a:buSzPts val="1100"/>
              <a:buChar char="-"/>
            </a:pPr>
            <a:r>
              <a:rPr lang="en"/>
              <a:t>Experimentally demonstrated greater than 10 mN repulsion force on foams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54eb83e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54eb83e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any additional details, especially equations, assumptions, etc. after this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2903eca4b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2903eca4b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903eca4b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903eca4b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2903eca4b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2903eca4b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903eca4b5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903eca4b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57861f63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e57861f6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595959"/>
                </a:solidFill>
                <a:latin typeface="Open Sans"/>
                <a:ea typeface="Open Sans"/>
                <a:cs typeface="Open Sans"/>
                <a:sym typeface="Open Sans"/>
              </a:rPr>
              <a:t>Eddy-current sensing has been shown in foams before but has not quantified repulsion force on foams</a:t>
            </a:r>
            <a:endParaRPr sz="1500">
              <a:solidFill>
                <a:srgbClr val="595959"/>
              </a:solidFill>
              <a:latin typeface="Open Sans"/>
              <a:ea typeface="Open Sans"/>
              <a:cs typeface="Open Sans"/>
              <a:sym typeface="Open Sans"/>
            </a:endParaRPr>
          </a:p>
          <a:p>
            <a:pPr marL="0" lvl="0" indent="0" algn="l" rtl="0">
              <a:lnSpc>
                <a:spcPct val="115000"/>
              </a:lnSpc>
              <a:spcBef>
                <a:spcPts val="1200"/>
              </a:spcBef>
              <a:spcAft>
                <a:spcPts val="1200"/>
              </a:spcAft>
              <a:buClr>
                <a:schemeClr val="dk1"/>
              </a:buClr>
              <a:buSzPts val="1100"/>
              <a:buFont typeface="Arial"/>
              <a:buNone/>
            </a:pPr>
            <a:r>
              <a:rPr lang="en" sz="1500">
                <a:solidFill>
                  <a:srgbClr val="595959"/>
                </a:solidFill>
                <a:latin typeface="Open Sans"/>
                <a:ea typeface="Open Sans"/>
                <a:cs typeface="Open Sans"/>
                <a:sym typeface="Open Sans"/>
              </a:rPr>
              <a:t>Compare quantitative repulsion force results for a solid plate and for a foam</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09a9c32e7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09a9c32e7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provide some background, I’ll talk about what eddy-current actuation is, describe the foam sample used in the project and then link the two</a:t>
            </a:r>
            <a:endParaRPr/>
          </a:p>
          <a:p>
            <a:pPr marL="0" lvl="0" indent="0" algn="l" rtl="0">
              <a:spcBef>
                <a:spcPts val="0"/>
              </a:spcBef>
              <a:spcAft>
                <a:spcPts val="0"/>
              </a:spcAft>
              <a:buNone/>
            </a:pPr>
            <a:endParaRPr/>
          </a:p>
          <a:p>
            <a:pPr marL="0" lvl="0" indent="0" algn="l" rtl="0">
              <a:spcBef>
                <a:spcPts val="0"/>
              </a:spcBef>
              <a:spcAft>
                <a:spcPts val="0"/>
              </a:spcAft>
              <a:buNone/>
            </a:pPr>
            <a:r>
              <a:rPr lang="en"/>
              <a:t>Explain what eddy current actuation is and describe what happens in the video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09a9c32e7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09a9c32e7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Conductive means it that it will generate eddy currents in response to a magnetic field</a:t>
            </a:r>
            <a:endParaRPr/>
          </a:p>
          <a:p>
            <a:pPr marL="0" lvl="0" indent="0" algn="l" rtl="0">
              <a:spcBef>
                <a:spcPts val="0"/>
              </a:spcBef>
              <a:spcAft>
                <a:spcPts val="0"/>
              </a:spcAft>
              <a:buNone/>
            </a:pPr>
            <a:r>
              <a:rPr lang="en"/>
              <a:t>Non-ferromagnetic means that there is no net attraction between the actuator and the foam</a:t>
            </a:r>
            <a:endParaRPr/>
          </a:p>
          <a:p>
            <a:pPr marL="0" lvl="0" indent="0" algn="l" rtl="0">
              <a:spcBef>
                <a:spcPts val="0"/>
              </a:spcBef>
              <a:spcAft>
                <a:spcPts val="0"/>
              </a:spcAft>
              <a:buNone/>
            </a:pPr>
            <a:r>
              <a:rPr lang="en"/>
              <a:t>Open cell structure with interconnected pores and no membrane separating each layer of the sample (sort of like an interconnected underground cave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eca4b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eca4b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903eca4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903eca4b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09a9c32e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09a9c32e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9a9c32e7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09a9c32e7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meshing, degrees of freedom</a:t>
            </a:r>
            <a:endParaRPr/>
          </a:p>
          <a:p>
            <a:pPr marL="0" lvl="0" indent="0" algn="l" rtl="0">
              <a:spcBef>
                <a:spcPts val="0"/>
              </a:spcBef>
              <a:spcAft>
                <a:spcPts val="0"/>
              </a:spcAft>
              <a:buNone/>
            </a:pPr>
            <a:r>
              <a:rPr lang="en"/>
              <a:t>Separation sweep set at constant frequency (mention separations)</a:t>
            </a:r>
            <a:endParaRPr/>
          </a:p>
          <a:p>
            <a:pPr marL="0" lvl="0" indent="0" algn="l" rtl="0">
              <a:spcBef>
                <a:spcPts val="0"/>
              </a:spcBef>
              <a:spcAft>
                <a:spcPts val="0"/>
              </a:spcAft>
              <a:buNone/>
            </a:pPr>
            <a:r>
              <a:rPr lang="en"/>
              <a:t>1mm is contact with coil housing → defined as the point of 0mm separation in experimental trials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marL="0" lvl="0" indent="0" algn="r" rtl="0">
              <a:spcBef>
                <a:spcPts val="0"/>
              </a:spcBef>
              <a:spcAft>
                <a:spcPts val="0"/>
              </a:spcAft>
              <a:buNone/>
            </a:pPr>
            <a:fld id="{00000000-1234-1234-1234-123412341234}" type="slidenum">
              <a:rPr lang="en"/>
              <a:t>‹#›</a:t>
            </a:fld>
            <a:endParaRPr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dk2"/>
                </a:solidFill>
              </a:defRPr>
            </a:lvl1pPr>
            <a:lvl2pPr lvl="1" algn="r">
              <a:buNone/>
              <a:defRPr sz="1800">
                <a:solidFill>
                  <a:schemeClr val="dk2"/>
                </a:solidFill>
              </a:defRPr>
            </a:lvl2pPr>
            <a:lvl3pPr lvl="2" algn="r">
              <a:buNone/>
              <a:defRPr sz="1800">
                <a:solidFill>
                  <a:schemeClr val="dk2"/>
                </a:solidFill>
              </a:defRPr>
            </a:lvl3pPr>
            <a:lvl4pPr lvl="3" algn="r">
              <a:buNone/>
              <a:defRPr sz="1800">
                <a:solidFill>
                  <a:schemeClr val="dk2"/>
                </a:solidFill>
              </a:defRPr>
            </a:lvl4pPr>
            <a:lvl5pPr lvl="4" algn="r">
              <a:buNone/>
              <a:defRPr sz="1800">
                <a:solidFill>
                  <a:schemeClr val="dk2"/>
                </a:solidFill>
              </a:defRPr>
            </a:lvl5pPr>
            <a:lvl6pPr lvl="5" algn="r">
              <a:buNone/>
              <a:defRPr sz="1800">
                <a:solidFill>
                  <a:schemeClr val="dk2"/>
                </a:solidFill>
              </a:defRPr>
            </a:lvl6pPr>
            <a:lvl7pPr lvl="6" algn="r">
              <a:buNone/>
              <a:defRPr sz="1800">
                <a:solidFill>
                  <a:schemeClr val="dk2"/>
                </a:solidFill>
              </a:defRPr>
            </a:lvl7pPr>
            <a:lvl8pPr lvl="7" algn="r">
              <a:buNone/>
              <a:defRPr sz="1800">
                <a:solidFill>
                  <a:schemeClr val="dk2"/>
                </a:solidFill>
              </a:defRPr>
            </a:lvl8pPr>
            <a:lvl9pPr lvl="8" algn="r">
              <a:buNone/>
              <a:defRPr sz="18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16/S0924-4247(99)00174-0" TargetMode="External"/><Relationship Id="rId7" Type="http://schemas.openxmlformats.org/officeDocument/2006/relationships/hyperlink" Target="https://doi.org/10.2514/6.2020-1458"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doi.org/10.2514/1.A33320" TargetMode="External"/><Relationship Id="rId5" Type="http://schemas.openxmlformats.org/officeDocument/2006/relationships/hyperlink" Target="https://doi.org/10.2514/1.G001471" TargetMode="External"/><Relationship Id="rId4" Type="http://schemas.openxmlformats.org/officeDocument/2006/relationships/hyperlink" Target="https://doi.org/10.2514/6.2022-238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65500" y="157752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Open Sans"/>
                <a:ea typeface="Open Sans"/>
                <a:cs typeface="Open Sans"/>
                <a:sym typeface="Open Sans"/>
              </a:rPr>
              <a:t>Characterization of eddy-current repulsion in conductive, non-ferromagnetic foams</a:t>
            </a:r>
            <a:endParaRPr sz="2800">
              <a:latin typeface="Open Sans"/>
              <a:ea typeface="Open Sans"/>
              <a:cs typeface="Open Sans"/>
              <a:sym typeface="Open Sans"/>
            </a:endParaRPr>
          </a:p>
        </p:txBody>
      </p:sp>
      <p:sp>
        <p:nvSpPr>
          <p:cNvPr id="55" name="Google Shape;55;p13"/>
          <p:cNvSpPr txBox="1">
            <a:spLocks noGrp="1"/>
          </p:cNvSpPr>
          <p:nvPr>
            <p:ph type="subTitle" idx="1"/>
          </p:nvPr>
        </p:nvSpPr>
        <p:spPr>
          <a:xfrm>
            <a:off x="265500" y="3180925"/>
            <a:ext cx="4045200" cy="1482300"/>
          </a:xfrm>
          <a:prstGeom prst="rect">
            <a:avLst/>
          </a:prstGeom>
        </p:spPr>
        <p:txBody>
          <a:bodyPr spcFirstLastPara="1" wrap="square" lIns="91425" tIns="91425" rIns="91425" bIns="91425" anchor="t" anchorCtr="0">
            <a:normAutofit fontScale="77500" lnSpcReduction="20000"/>
          </a:bodyPr>
          <a:lstStyle/>
          <a:p>
            <a:pPr marL="457200" lvl="0" indent="457200" algn="l" rtl="0">
              <a:lnSpc>
                <a:spcPct val="115000"/>
              </a:lnSpc>
              <a:spcBef>
                <a:spcPts val="0"/>
              </a:spcBef>
              <a:spcAft>
                <a:spcPts val="0"/>
              </a:spcAft>
              <a:buNone/>
            </a:pPr>
            <a:r>
              <a:rPr lang="en">
                <a:latin typeface="Open Sans"/>
                <a:ea typeface="Open Sans"/>
                <a:cs typeface="Open Sans"/>
                <a:sym typeface="Open Sans"/>
              </a:rPr>
              <a:t>    Jahnavi Sinha</a:t>
            </a:r>
            <a:endParaRPr>
              <a:latin typeface="Open Sans"/>
              <a:ea typeface="Open Sans"/>
              <a:cs typeface="Open Sans"/>
              <a:sym typeface="Open Sans"/>
            </a:endParaRPr>
          </a:p>
          <a:p>
            <a:pPr marL="0" lvl="0" indent="0" algn="ctr" rtl="0">
              <a:lnSpc>
                <a:spcPct val="115000"/>
              </a:lnSpc>
              <a:spcBef>
                <a:spcPts val="0"/>
              </a:spcBef>
              <a:spcAft>
                <a:spcPts val="0"/>
              </a:spcAft>
              <a:buNone/>
            </a:pPr>
            <a:r>
              <a:rPr lang="en">
                <a:latin typeface="Open Sans"/>
                <a:ea typeface="Open Sans"/>
                <a:cs typeface="Open Sans"/>
                <a:sym typeface="Open Sans"/>
              </a:rPr>
              <a:t>Space Systems Design Studio</a:t>
            </a:r>
            <a:endParaRPr>
              <a:latin typeface="Open Sans"/>
              <a:ea typeface="Open Sans"/>
              <a:cs typeface="Open Sans"/>
              <a:sym typeface="Open Sans"/>
            </a:endParaRPr>
          </a:p>
          <a:p>
            <a:pPr marL="0" lvl="0" indent="0" algn="ctr" rtl="0">
              <a:lnSpc>
                <a:spcPct val="115000"/>
              </a:lnSpc>
              <a:spcBef>
                <a:spcPts val="0"/>
              </a:spcBef>
              <a:spcAft>
                <a:spcPts val="0"/>
              </a:spcAft>
              <a:buNone/>
            </a:pPr>
            <a:r>
              <a:rPr lang="en">
                <a:latin typeface="Open Sans"/>
                <a:ea typeface="Open Sans"/>
                <a:cs typeface="Open Sans"/>
                <a:sym typeface="Open Sans"/>
              </a:rPr>
              <a:t>Cornell University</a:t>
            </a:r>
            <a:endParaRPr>
              <a:latin typeface="Open Sans"/>
              <a:ea typeface="Open Sans"/>
              <a:cs typeface="Open Sans"/>
              <a:sym typeface="Open Sans"/>
            </a:endParaRPr>
          </a:p>
          <a:p>
            <a:pPr marL="0" lvl="0" indent="0" algn="ctr" rtl="0">
              <a:lnSpc>
                <a:spcPct val="115000"/>
              </a:lnSpc>
              <a:spcBef>
                <a:spcPts val="0"/>
              </a:spcBef>
              <a:spcAft>
                <a:spcPts val="0"/>
              </a:spcAft>
              <a:buNone/>
            </a:pPr>
            <a:r>
              <a:rPr lang="en">
                <a:latin typeface="Open Sans"/>
                <a:ea typeface="Open Sans"/>
                <a:cs typeface="Open Sans"/>
                <a:sym typeface="Open Sans"/>
              </a:rPr>
              <a:t>AIAA Region I Student Conference</a:t>
            </a:r>
            <a:endParaRPr>
              <a:latin typeface="Open Sans"/>
              <a:ea typeface="Open Sans"/>
              <a:cs typeface="Open Sans"/>
              <a:sym typeface="Open Sans"/>
            </a:endParaRPr>
          </a:p>
          <a:p>
            <a:pPr marL="0" lvl="0" indent="0" algn="ctr" rtl="0">
              <a:lnSpc>
                <a:spcPct val="115000"/>
              </a:lnSpc>
              <a:spcBef>
                <a:spcPts val="0"/>
              </a:spcBef>
              <a:spcAft>
                <a:spcPts val="0"/>
              </a:spcAft>
              <a:buClr>
                <a:schemeClr val="dk1"/>
              </a:buClr>
              <a:buSzPct val="52380"/>
              <a:buFont typeface="Arial"/>
              <a:buNone/>
            </a:pPr>
            <a:r>
              <a:rPr lang="en">
                <a:latin typeface="Open Sans"/>
                <a:ea typeface="Open Sans"/>
                <a:cs typeface="Open Sans"/>
                <a:sym typeface="Open Sans"/>
              </a:rPr>
              <a:t>April 1, 2023</a:t>
            </a:r>
            <a:endParaRPr>
              <a:latin typeface="Open Sans"/>
              <a:ea typeface="Open Sans"/>
              <a:cs typeface="Open Sans"/>
              <a:sym typeface="Open Sans"/>
            </a:endParaRPr>
          </a:p>
        </p:txBody>
      </p:sp>
      <p:sp>
        <p:nvSpPr>
          <p:cNvPr id="56" name="Google Shape;56;p1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a:t>TBD Project Picture</a:t>
            </a:r>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58" name="Google Shape;58;p13"/>
          <p:cNvPicPr preferRelativeResize="0"/>
          <p:nvPr/>
        </p:nvPicPr>
        <p:blipFill rotWithShape="1">
          <a:blip r:embed="rId3">
            <a:alphaModFix/>
          </a:blip>
          <a:srcRect l="33695" b="5882"/>
          <a:stretch/>
        </p:blipFill>
        <p:spPr>
          <a:xfrm>
            <a:off x="4310700" y="0"/>
            <a:ext cx="48428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Experimental demonstration</a:t>
            </a:r>
            <a:endParaRPr>
              <a:latin typeface="Open Sans"/>
              <a:ea typeface="Open Sans"/>
              <a:cs typeface="Open Sans"/>
              <a:sym typeface="Open Sans"/>
            </a:endParaRPr>
          </a:p>
        </p:txBody>
      </p:sp>
      <p:sp>
        <p:nvSpPr>
          <p:cNvPr id="155" name="Google Shape;15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57" name="Google Shape;157;p22"/>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58" name="Google Shape;158;p22"/>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344775">
                  <a:extLst>
                    <a:ext uri="{9D8B030D-6E8A-4147-A177-3AD203B41FA5}">
                      <a16:colId xmlns:a16="http://schemas.microsoft.com/office/drawing/2014/main" val="20002"/>
                    </a:ext>
                  </a:extLst>
                </a:gridCol>
                <a:gridCol w="110475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Methods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59" name="Google Shape;159;p22"/>
          <p:cNvPicPr preferRelativeResize="0"/>
          <p:nvPr/>
        </p:nvPicPr>
        <p:blipFill rotWithShape="1">
          <a:blip r:embed="rId3">
            <a:alphaModFix/>
          </a:blip>
          <a:srcRect t="5985" b="2489"/>
          <a:stretch/>
        </p:blipFill>
        <p:spPr>
          <a:xfrm>
            <a:off x="2042213" y="1094012"/>
            <a:ext cx="5059550" cy="29554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Experimental demonstration</a:t>
            </a:r>
            <a:endParaRPr>
              <a:latin typeface="Open Sans"/>
              <a:ea typeface="Open Sans"/>
              <a:cs typeface="Open Sans"/>
              <a:sym typeface="Open Sans"/>
            </a:endParaRPr>
          </a:p>
        </p:txBody>
      </p:sp>
      <p:sp>
        <p:nvSpPr>
          <p:cNvPr id="165" name="Google Shape;16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latin typeface="Open Sans"/>
                <a:ea typeface="Open Sans"/>
                <a:cs typeface="Open Sans"/>
                <a:sym typeface="Open Sans"/>
              </a:rPr>
              <a:t>Resonant circuit operating frequency: 1.085 kHz, 1.0 A current amplitude</a:t>
            </a: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67" name="Google Shape;167;p23"/>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68" name="Google Shape;168;p23"/>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344775">
                  <a:extLst>
                    <a:ext uri="{9D8B030D-6E8A-4147-A177-3AD203B41FA5}">
                      <a16:colId xmlns:a16="http://schemas.microsoft.com/office/drawing/2014/main" val="20002"/>
                    </a:ext>
                  </a:extLst>
                </a:gridCol>
                <a:gridCol w="110475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Methods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69" name="Google Shape;169;p23"/>
          <p:cNvPicPr preferRelativeResize="0"/>
          <p:nvPr/>
        </p:nvPicPr>
        <p:blipFill rotWithShape="1">
          <a:blip r:embed="rId3">
            <a:alphaModFix/>
          </a:blip>
          <a:srcRect t="2456" b="4503"/>
          <a:stretch/>
        </p:blipFill>
        <p:spPr>
          <a:xfrm>
            <a:off x="3260000" y="1563225"/>
            <a:ext cx="4833674" cy="2442850"/>
          </a:xfrm>
          <a:prstGeom prst="rect">
            <a:avLst/>
          </a:prstGeom>
          <a:noFill/>
          <a:ln>
            <a:noFill/>
          </a:ln>
        </p:spPr>
      </p:pic>
      <p:pic>
        <p:nvPicPr>
          <p:cNvPr id="170" name="Google Shape;170;p23"/>
          <p:cNvPicPr preferRelativeResize="0"/>
          <p:nvPr/>
        </p:nvPicPr>
        <p:blipFill>
          <a:blip r:embed="rId4">
            <a:alphaModFix/>
          </a:blip>
          <a:stretch>
            <a:fillRect/>
          </a:stretch>
        </p:blipFill>
        <p:spPr>
          <a:xfrm>
            <a:off x="676575" y="1636450"/>
            <a:ext cx="2219325" cy="1866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Experimental demonstration</a:t>
            </a:r>
            <a:endParaRPr>
              <a:latin typeface="Open Sans"/>
              <a:ea typeface="Open Sans"/>
              <a:cs typeface="Open Sans"/>
              <a:sym typeface="Open Sans"/>
            </a:endParaRPr>
          </a:p>
        </p:txBody>
      </p:sp>
      <p:sp>
        <p:nvSpPr>
          <p:cNvPr id="176" name="Google Shape;17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     AC coil parameters</a:t>
            </a: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177" name="Google Shape;17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78" name="Google Shape;178;p24"/>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79" name="Google Shape;179;p24"/>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344775">
                  <a:extLst>
                    <a:ext uri="{9D8B030D-6E8A-4147-A177-3AD203B41FA5}">
                      <a16:colId xmlns:a16="http://schemas.microsoft.com/office/drawing/2014/main" val="20002"/>
                    </a:ext>
                  </a:extLst>
                </a:gridCol>
                <a:gridCol w="110475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Methods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80" name="Google Shape;180;p24"/>
          <p:cNvPicPr preferRelativeResize="0"/>
          <p:nvPr/>
        </p:nvPicPr>
        <p:blipFill>
          <a:blip r:embed="rId3">
            <a:alphaModFix/>
          </a:blip>
          <a:stretch>
            <a:fillRect/>
          </a:stretch>
        </p:blipFill>
        <p:spPr>
          <a:xfrm>
            <a:off x="713700" y="1628775"/>
            <a:ext cx="3114525" cy="2343125"/>
          </a:xfrm>
          <a:prstGeom prst="rect">
            <a:avLst/>
          </a:prstGeom>
          <a:noFill/>
          <a:ln>
            <a:noFill/>
          </a:ln>
        </p:spPr>
      </p:pic>
      <p:graphicFrame>
        <p:nvGraphicFramePr>
          <p:cNvPr id="181" name="Google Shape;181;p24"/>
          <p:cNvGraphicFramePr/>
          <p:nvPr/>
        </p:nvGraphicFramePr>
        <p:xfrm>
          <a:off x="4520875" y="1167913"/>
          <a:ext cx="3494850" cy="2803990"/>
        </p:xfrm>
        <a:graphic>
          <a:graphicData uri="http://schemas.openxmlformats.org/drawingml/2006/table">
            <a:tbl>
              <a:tblPr>
                <a:noFill/>
                <a:tableStyleId>{27DC0296-0E90-445C-93DD-72D02DCFF3B2}</a:tableStyleId>
              </a:tblPr>
              <a:tblGrid>
                <a:gridCol w="1747425">
                  <a:extLst>
                    <a:ext uri="{9D8B030D-6E8A-4147-A177-3AD203B41FA5}">
                      <a16:colId xmlns:a16="http://schemas.microsoft.com/office/drawing/2014/main" val="20000"/>
                    </a:ext>
                  </a:extLst>
                </a:gridCol>
                <a:gridCol w="1747425">
                  <a:extLst>
                    <a:ext uri="{9D8B030D-6E8A-4147-A177-3AD203B41FA5}">
                      <a16:colId xmlns:a16="http://schemas.microsoft.com/office/drawing/2014/main" val="20001"/>
                    </a:ext>
                  </a:extLst>
                </a:gridCol>
              </a:tblGrid>
              <a:tr h="609575">
                <a:tc>
                  <a:txBody>
                    <a:bodyPr/>
                    <a:lstStyle/>
                    <a:p>
                      <a:pPr marL="0" lvl="0" indent="0" algn="l" rtl="0">
                        <a:spcBef>
                          <a:spcPts val="0"/>
                        </a:spcBef>
                        <a:spcAft>
                          <a:spcPts val="0"/>
                        </a:spcAft>
                        <a:buNone/>
                      </a:pPr>
                      <a:r>
                        <a:rPr lang="en" b="1">
                          <a:latin typeface="Open Sans"/>
                          <a:ea typeface="Open Sans"/>
                          <a:cs typeface="Open Sans"/>
                          <a:sym typeface="Open Sans"/>
                        </a:rPr>
                        <a:t>Inner diameter</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2.7”</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b="1">
                          <a:latin typeface="Open Sans"/>
                          <a:ea typeface="Open Sans"/>
                          <a:cs typeface="Open Sans"/>
                          <a:sym typeface="Open Sans"/>
                        </a:rPr>
                        <a:t>Outer diameter</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1.9”</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b="1">
                          <a:latin typeface="Open Sans"/>
                          <a:ea typeface="Open Sans"/>
                          <a:cs typeface="Open Sans"/>
                          <a:sym typeface="Open Sans"/>
                        </a:rPr>
                        <a:t>Height</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1.5”</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b="1">
                          <a:latin typeface="Open Sans"/>
                          <a:ea typeface="Open Sans"/>
                          <a:cs typeface="Open Sans"/>
                          <a:sym typeface="Open Sans"/>
                        </a:rPr>
                        <a:t>Turns</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500</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b="1">
                          <a:latin typeface="Open Sans"/>
                          <a:ea typeface="Open Sans"/>
                          <a:cs typeface="Open Sans"/>
                          <a:sym typeface="Open Sans"/>
                        </a:rPr>
                        <a:t>Resistance</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4 Ohms</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b="1">
                          <a:latin typeface="Open Sans"/>
                          <a:ea typeface="Open Sans"/>
                          <a:cs typeface="Open Sans"/>
                          <a:sym typeface="Open Sans"/>
                        </a:rPr>
                        <a:t>Inductance</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11.95 mH</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Experimental demonstration</a:t>
            </a:r>
            <a:endParaRPr>
              <a:latin typeface="Open Sans"/>
              <a:ea typeface="Open Sans"/>
              <a:cs typeface="Open Sans"/>
              <a:sym typeface="Open Sans"/>
            </a:endParaRPr>
          </a:p>
        </p:txBody>
      </p:sp>
      <p:sp>
        <p:nvSpPr>
          <p:cNvPr id="187" name="Google Shape;18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188" name="Google Shape;18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89" name="Google Shape;189;p25"/>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90" name="Google Shape;190;p25"/>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344775">
                  <a:extLst>
                    <a:ext uri="{9D8B030D-6E8A-4147-A177-3AD203B41FA5}">
                      <a16:colId xmlns:a16="http://schemas.microsoft.com/office/drawing/2014/main" val="20002"/>
                    </a:ext>
                  </a:extLst>
                </a:gridCol>
                <a:gridCol w="110475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Methods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91" name="Google Shape;191;p25"/>
          <p:cNvGraphicFramePr/>
          <p:nvPr/>
        </p:nvGraphicFramePr>
        <p:xfrm>
          <a:off x="952500" y="1728100"/>
          <a:ext cx="7241000" cy="1887500"/>
        </p:xfrm>
        <a:graphic>
          <a:graphicData uri="http://schemas.openxmlformats.org/drawingml/2006/table">
            <a:tbl>
              <a:tblPr>
                <a:noFill/>
                <a:tableStyleId>{27DC0296-0E90-445C-93DD-72D02DCFF3B2}</a:tableStyleId>
              </a:tblPr>
              <a:tblGrid>
                <a:gridCol w="1810250">
                  <a:extLst>
                    <a:ext uri="{9D8B030D-6E8A-4147-A177-3AD203B41FA5}">
                      <a16:colId xmlns:a16="http://schemas.microsoft.com/office/drawing/2014/main" val="20000"/>
                    </a:ext>
                  </a:extLst>
                </a:gridCol>
                <a:gridCol w="1810250">
                  <a:extLst>
                    <a:ext uri="{9D8B030D-6E8A-4147-A177-3AD203B41FA5}">
                      <a16:colId xmlns:a16="http://schemas.microsoft.com/office/drawing/2014/main" val="20001"/>
                    </a:ext>
                  </a:extLst>
                </a:gridCol>
                <a:gridCol w="1810250">
                  <a:extLst>
                    <a:ext uri="{9D8B030D-6E8A-4147-A177-3AD203B41FA5}">
                      <a16:colId xmlns:a16="http://schemas.microsoft.com/office/drawing/2014/main" val="20002"/>
                    </a:ext>
                  </a:extLst>
                </a:gridCol>
                <a:gridCol w="1810250">
                  <a:extLst>
                    <a:ext uri="{9D8B030D-6E8A-4147-A177-3AD203B41FA5}">
                      <a16:colId xmlns:a16="http://schemas.microsoft.com/office/drawing/2014/main" val="20003"/>
                    </a:ext>
                  </a:extLst>
                </a:gridCol>
              </a:tblGrid>
              <a:tr h="712275">
                <a:tc>
                  <a:txBody>
                    <a:bodyPr/>
                    <a:lstStyle/>
                    <a:p>
                      <a:pPr marL="0" lvl="0" indent="0" algn="l" rtl="0">
                        <a:spcBef>
                          <a:spcPts val="0"/>
                        </a:spcBef>
                        <a:spcAft>
                          <a:spcPts val="0"/>
                        </a:spcAft>
                        <a:buNone/>
                      </a:pPr>
                      <a:r>
                        <a:rPr lang="en" b="1">
                          <a:latin typeface="Open Sans"/>
                          <a:ea typeface="Open Sans"/>
                          <a:cs typeface="Open Sans"/>
                          <a:sym typeface="Open Sans"/>
                        </a:rPr>
                        <a:t>Sample</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b="1">
                          <a:latin typeface="Open Sans"/>
                          <a:ea typeface="Open Sans"/>
                          <a:cs typeface="Open Sans"/>
                          <a:sym typeface="Open Sans"/>
                        </a:rPr>
                        <a:t>Dimensions</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b="1">
                          <a:latin typeface="Open Sans"/>
                          <a:ea typeface="Open Sans"/>
                          <a:cs typeface="Open Sans"/>
                          <a:sym typeface="Open Sans"/>
                        </a:rPr>
                        <a:t>Relative Density</a:t>
                      </a:r>
                      <a:endParaRPr b="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b="1">
                          <a:latin typeface="Open Sans"/>
                          <a:ea typeface="Open Sans"/>
                          <a:cs typeface="Open Sans"/>
                          <a:sym typeface="Open Sans"/>
                        </a:rPr>
                        <a:t>Alloy</a:t>
                      </a:r>
                      <a:endParaRPr b="1">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462950">
                <a:tc>
                  <a:txBody>
                    <a:bodyPr/>
                    <a:lstStyle/>
                    <a:p>
                      <a:pPr marL="0" lvl="0" indent="0" algn="l" rtl="0">
                        <a:spcBef>
                          <a:spcPts val="0"/>
                        </a:spcBef>
                        <a:spcAft>
                          <a:spcPts val="0"/>
                        </a:spcAft>
                        <a:buNone/>
                      </a:pPr>
                      <a:r>
                        <a:rPr lang="en">
                          <a:latin typeface="Open Sans"/>
                          <a:ea typeface="Open Sans"/>
                          <a:cs typeface="Open Sans"/>
                          <a:sym typeface="Open Sans"/>
                        </a:rPr>
                        <a:t>Solid Al plate</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6” x 6” x 0.08”</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100%</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6061-T6</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712275">
                <a:tc>
                  <a:txBody>
                    <a:bodyPr/>
                    <a:lstStyle/>
                    <a:p>
                      <a:pPr marL="0" lvl="0" indent="0" algn="l" rtl="0">
                        <a:spcBef>
                          <a:spcPts val="0"/>
                        </a:spcBef>
                        <a:spcAft>
                          <a:spcPts val="0"/>
                        </a:spcAft>
                        <a:buNone/>
                      </a:pPr>
                      <a:r>
                        <a:rPr lang="en">
                          <a:latin typeface="Open Sans"/>
                          <a:ea typeface="Open Sans"/>
                          <a:cs typeface="Open Sans"/>
                          <a:sym typeface="Open Sans"/>
                        </a:rPr>
                        <a:t>Compressed Al foam</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6” x 6” x 0.5”</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18 - 20%</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6101-T6</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Results</a:t>
            </a:r>
            <a:endParaRPr>
              <a:latin typeface="Open Sans"/>
              <a:ea typeface="Open Sans"/>
              <a:cs typeface="Open Sans"/>
              <a:sym typeface="Open Sans"/>
            </a:endParaRPr>
          </a:p>
        </p:txBody>
      </p:sp>
      <p:sp>
        <p:nvSpPr>
          <p:cNvPr id="197" name="Google Shape;19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198" name="Google Shape;19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99" name="Google Shape;199;p26"/>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00" name="Google Shape;200;p26"/>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Results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01" name="Google Shape;201;p26"/>
          <p:cNvPicPr preferRelativeResize="0"/>
          <p:nvPr/>
        </p:nvPicPr>
        <p:blipFill rotWithShape="1">
          <a:blip r:embed="rId3">
            <a:alphaModFix/>
          </a:blip>
          <a:srcRect/>
          <a:stretch/>
        </p:blipFill>
        <p:spPr>
          <a:xfrm>
            <a:off x="441225" y="1187625"/>
            <a:ext cx="4400550" cy="2724150"/>
          </a:xfrm>
          <a:prstGeom prst="rect">
            <a:avLst/>
          </a:prstGeom>
          <a:noFill/>
          <a:ln>
            <a:noFill/>
          </a:ln>
        </p:spPr>
      </p:pic>
      <p:pic>
        <p:nvPicPr>
          <p:cNvPr id="202" name="Google Shape;202;p26"/>
          <p:cNvPicPr preferRelativeResize="0"/>
          <p:nvPr/>
        </p:nvPicPr>
        <p:blipFill rotWithShape="1">
          <a:blip r:embed="rId4">
            <a:alphaModFix/>
          </a:blip>
          <a:srcRect r="1117"/>
          <a:stretch/>
        </p:blipFill>
        <p:spPr>
          <a:xfrm>
            <a:off x="4727025" y="1126875"/>
            <a:ext cx="4105275" cy="2886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Results</a:t>
            </a:r>
            <a:endParaRPr>
              <a:latin typeface="Open Sans"/>
              <a:ea typeface="Open Sans"/>
              <a:cs typeface="Open Sans"/>
              <a:sym typeface="Open Sans"/>
            </a:endParaRPr>
          </a:p>
        </p:txBody>
      </p:sp>
      <p:sp>
        <p:nvSpPr>
          <p:cNvPr id="208" name="Google Shape;20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209" name="Google Shape;20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10" name="Google Shape;210;p27"/>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11" name="Google Shape;211;p27"/>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Results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12" name="Google Shape;212;p27" title="Chart"/>
          <p:cNvPicPr preferRelativeResize="0"/>
          <p:nvPr/>
        </p:nvPicPr>
        <p:blipFill>
          <a:blip r:embed="rId3">
            <a:alphaModFix/>
          </a:blip>
          <a:stretch>
            <a:fillRect/>
          </a:stretch>
        </p:blipFill>
        <p:spPr>
          <a:xfrm>
            <a:off x="2303275" y="1214875"/>
            <a:ext cx="4457980" cy="27528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Discussion</a:t>
            </a:r>
            <a:endParaRPr>
              <a:latin typeface="Open Sans"/>
              <a:ea typeface="Open Sans"/>
              <a:cs typeface="Open Sans"/>
              <a:sym typeface="Open Sans"/>
            </a:endParaRPr>
          </a:p>
        </p:txBody>
      </p:sp>
      <p:sp>
        <p:nvSpPr>
          <p:cNvPr id="218" name="Google Shape;218;p28"/>
          <p:cNvSpPr txBox="1">
            <a:spLocks noGrp="1"/>
          </p:cNvSpPr>
          <p:nvPr>
            <p:ph type="body" idx="1"/>
          </p:nvPr>
        </p:nvSpPr>
        <p:spPr>
          <a:xfrm>
            <a:off x="311700" y="1152475"/>
            <a:ext cx="4805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 Limitations</a:t>
            </a:r>
            <a:endParaRPr>
              <a:latin typeface="Open Sans"/>
              <a:ea typeface="Open Sans"/>
              <a:cs typeface="Open Sans"/>
              <a:sym typeface="Open Sans"/>
            </a:endParaRPr>
          </a:p>
          <a:p>
            <a:pPr marL="457200" lvl="0" indent="-342900" algn="l" rtl="0">
              <a:spcBef>
                <a:spcPts val="1200"/>
              </a:spcBef>
              <a:spcAft>
                <a:spcPts val="0"/>
              </a:spcAft>
              <a:buSzPts val="1800"/>
              <a:buFont typeface="Open Sans"/>
              <a:buChar char="-"/>
            </a:pPr>
            <a:r>
              <a:rPr lang="en">
                <a:latin typeface="Open Sans"/>
                <a:ea typeface="Open Sans"/>
                <a:cs typeface="Open Sans"/>
                <a:sym typeface="Open Sans"/>
              </a:rPr>
              <a:t>5N maximum load, ±1.0 g accuracy of force sensor</a:t>
            </a:r>
            <a:endParaRPr>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Deviation of model from experimental results </a:t>
            </a:r>
            <a:endParaRPr>
              <a:latin typeface="Open Sans"/>
              <a:ea typeface="Open Sans"/>
              <a:cs typeface="Open Sans"/>
              <a:sym typeface="Open Sans"/>
            </a:endParaRPr>
          </a:p>
          <a:p>
            <a:pPr marL="914400" lvl="1" indent="-317500" algn="l" rtl="0">
              <a:spcBef>
                <a:spcPts val="0"/>
              </a:spcBef>
              <a:spcAft>
                <a:spcPts val="0"/>
              </a:spcAft>
              <a:buSzPts val="1400"/>
              <a:buFont typeface="Open Sans"/>
              <a:buChar char="-"/>
            </a:pPr>
            <a:r>
              <a:rPr lang="en">
                <a:latin typeface="Open Sans"/>
                <a:ea typeface="Open Sans"/>
                <a:cs typeface="Open Sans"/>
                <a:sym typeface="Open Sans"/>
              </a:rPr>
              <a:t>30% difference between modeled and experimental solid plate values</a:t>
            </a:r>
            <a:endParaRPr>
              <a:latin typeface="Open Sans"/>
              <a:ea typeface="Open Sans"/>
              <a:cs typeface="Open Sans"/>
              <a:sym typeface="Open Sans"/>
            </a:endParaRPr>
          </a:p>
          <a:p>
            <a:pPr marL="914400" lvl="1" indent="-317500" algn="l" rtl="0">
              <a:spcBef>
                <a:spcPts val="0"/>
              </a:spcBef>
              <a:spcAft>
                <a:spcPts val="0"/>
              </a:spcAft>
              <a:buSzPts val="1400"/>
              <a:buFont typeface="Open Sans"/>
              <a:buChar char="-"/>
            </a:pPr>
            <a:r>
              <a:rPr lang="en">
                <a:latin typeface="Open Sans"/>
                <a:ea typeface="Open Sans"/>
                <a:cs typeface="Open Sans"/>
                <a:sym typeface="Open Sans"/>
              </a:rPr>
              <a:t>50% difference between samples</a:t>
            </a: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219" name="Google Shape;21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20" name="Google Shape;220;p28"/>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21" name="Google Shape;221;p28"/>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79550">
                  <a:extLst>
                    <a:ext uri="{9D8B030D-6E8A-4147-A177-3AD203B41FA5}">
                      <a16:colId xmlns:a16="http://schemas.microsoft.com/office/drawing/2014/main" val="20005"/>
                    </a:ext>
                  </a:extLst>
                </a:gridCol>
                <a:gridCol w="129557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Discussion</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22" name="Google Shape;222;p28"/>
          <p:cNvPicPr preferRelativeResize="0"/>
          <p:nvPr/>
        </p:nvPicPr>
        <p:blipFill>
          <a:blip r:embed="rId3">
            <a:alphaModFix/>
          </a:blip>
          <a:stretch>
            <a:fillRect/>
          </a:stretch>
        </p:blipFill>
        <p:spPr>
          <a:xfrm>
            <a:off x="6350275" y="1171626"/>
            <a:ext cx="1422800" cy="2796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10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10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10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10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10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1000"/>
                                        <p:tgtEl>
                                          <p:spTgt spid="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Future work</a:t>
            </a:r>
            <a:endParaRPr>
              <a:latin typeface="Open Sans"/>
              <a:ea typeface="Open Sans"/>
              <a:cs typeface="Open Sans"/>
              <a:sym typeface="Open Sans"/>
            </a:endParaRPr>
          </a:p>
        </p:txBody>
      </p:sp>
      <p:sp>
        <p:nvSpPr>
          <p:cNvPr id="228" name="Google Shape;228;p29"/>
          <p:cNvSpPr txBox="1">
            <a:spLocks noGrp="1"/>
          </p:cNvSpPr>
          <p:nvPr>
            <p:ph type="body" idx="1"/>
          </p:nvPr>
        </p:nvSpPr>
        <p:spPr>
          <a:xfrm>
            <a:off x="311700" y="1152475"/>
            <a:ext cx="3697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FEA refinement for solid plates, scaled conductivity model for foams</a:t>
            </a:r>
            <a:endParaRPr>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More samples with different relative densities </a:t>
            </a:r>
            <a:endParaRPr>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Perforated plates and other low density alternatives</a:t>
            </a: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229" name="Google Shape;22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30" name="Google Shape;230;p29"/>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31" name="Google Shape;231;p29"/>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79550">
                  <a:extLst>
                    <a:ext uri="{9D8B030D-6E8A-4147-A177-3AD203B41FA5}">
                      <a16:colId xmlns:a16="http://schemas.microsoft.com/office/drawing/2014/main" val="20005"/>
                    </a:ext>
                  </a:extLst>
                </a:gridCol>
                <a:gridCol w="129557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Discussion</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32" name="Google Shape;232;p29"/>
          <p:cNvPicPr preferRelativeResize="0"/>
          <p:nvPr/>
        </p:nvPicPr>
        <p:blipFill>
          <a:blip r:embed="rId3">
            <a:alphaModFix/>
          </a:blip>
          <a:stretch>
            <a:fillRect/>
          </a:stretch>
        </p:blipFill>
        <p:spPr>
          <a:xfrm>
            <a:off x="4009201" y="1152475"/>
            <a:ext cx="2690100" cy="1907150"/>
          </a:xfrm>
          <a:prstGeom prst="rect">
            <a:avLst/>
          </a:prstGeom>
          <a:noFill/>
          <a:ln>
            <a:noFill/>
          </a:ln>
        </p:spPr>
      </p:pic>
      <p:pic>
        <p:nvPicPr>
          <p:cNvPr id="233" name="Google Shape;233;p29"/>
          <p:cNvPicPr preferRelativeResize="0"/>
          <p:nvPr/>
        </p:nvPicPr>
        <p:blipFill>
          <a:blip r:embed="rId4">
            <a:alphaModFix/>
          </a:blip>
          <a:stretch>
            <a:fillRect/>
          </a:stretch>
        </p:blipFill>
        <p:spPr>
          <a:xfrm>
            <a:off x="6331050" y="1988510"/>
            <a:ext cx="2690100" cy="2005091"/>
          </a:xfrm>
          <a:prstGeom prst="rect">
            <a:avLst/>
          </a:prstGeom>
          <a:noFill/>
          <a:ln>
            <a:noFill/>
          </a:ln>
        </p:spPr>
      </p:pic>
      <p:sp>
        <p:nvSpPr>
          <p:cNvPr id="234" name="Google Shape;234;p29"/>
          <p:cNvSpPr txBox="1"/>
          <p:nvPr/>
        </p:nvSpPr>
        <p:spPr>
          <a:xfrm>
            <a:off x="4009200" y="3262863"/>
            <a:ext cx="220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Image courtesy of ERG Aerospace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animEffect transition="in" filter="fade">
                                      <p:cBhvr>
                                        <p:cTn id="7" dur="1000"/>
                                        <p:tgtEl>
                                          <p:spTgt spid="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xEl>
                                              <p:pRg st="1" end="1"/>
                                            </p:txEl>
                                          </p:spTgt>
                                        </p:tgtEl>
                                        <p:attrNameLst>
                                          <p:attrName>style.visibility</p:attrName>
                                        </p:attrNameLst>
                                      </p:cBhvr>
                                      <p:to>
                                        <p:strVal val="visible"/>
                                      </p:to>
                                    </p:set>
                                    <p:animEffect transition="in" filter="fade">
                                      <p:cBhvr>
                                        <p:cTn id="12" dur="1000"/>
                                        <p:tgtEl>
                                          <p:spTgt spid="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xEl>
                                              <p:pRg st="2" end="2"/>
                                            </p:txEl>
                                          </p:spTgt>
                                        </p:tgtEl>
                                        <p:attrNameLst>
                                          <p:attrName>style.visibility</p:attrName>
                                        </p:attrNameLst>
                                      </p:cBhvr>
                                      <p:to>
                                        <p:strVal val="visible"/>
                                      </p:to>
                                    </p:set>
                                    <p:animEffect transition="in" filter="fade">
                                      <p:cBhvr>
                                        <p:cTn id="17" dur="1000"/>
                                        <p:tgtEl>
                                          <p:spTgt spid="2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xEl>
                                              <p:pRg st="3" end="3"/>
                                            </p:txEl>
                                          </p:spTgt>
                                        </p:tgtEl>
                                        <p:attrNameLst>
                                          <p:attrName>style.visibility</p:attrName>
                                        </p:attrNameLst>
                                      </p:cBhvr>
                                      <p:to>
                                        <p:strVal val="visible"/>
                                      </p:to>
                                    </p:set>
                                    <p:animEffect transition="in" filter="fade">
                                      <p:cBhvr>
                                        <p:cTn id="22" dur="1000"/>
                                        <p:tgtEl>
                                          <p:spTgt spid="2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fade">
                                      <p:cBhvr>
                                        <p:cTn id="27" dur="1000"/>
                                        <p:tgtEl>
                                          <p:spTgt spid="2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
                                        </p:tgtEl>
                                        <p:attrNameLst>
                                          <p:attrName>style.visibility</p:attrName>
                                        </p:attrNameLst>
                                      </p:cBhvr>
                                      <p:to>
                                        <p:strVal val="visible"/>
                                      </p:to>
                                    </p:set>
                                    <p:animEffect transition="in" filter="fade">
                                      <p:cBhvr>
                                        <p:cTn id="32" dur="1000"/>
                                        <p:tgtEl>
                                          <p:spTgt spid="2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
                                        </p:tgtEl>
                                        <p:attrNameLst>
                                          <p:attrName>style.visibility</p:attrName>
                                        </p:attrNameLst>
                                      </p:cBhvr>
                                      <p:to>
                                        <p:strVal val="visible"/>
                                      </p:to>
                                    </p:set>
                                    <p:animEffect transition="in" filter="fade">
                                      <p:cBhvr>
                                        <p:cTn id="37"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Conclusion</a:t>
            </a:r>
            <a:endParaRPr>
              <a:latin typeface="Open Sans"/>
              <a:ea typeface="Open Sans"/>
              <a:cs typeface="Open Sans"/>
              <a:sym typeface="Open Sans"/>
            </a:endParaRPr>
          </a:p>
        </p:txBody>
      </p:sp>
      <p:sp>
        <p:nvSpPr>
          <p:cNvPr id="240" name="Google Shape;24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41" name="Google Shape;241;p30"/>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42" name="Google Shape;242;p30"/>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r>
                        <a:rPr lang="en" sz="1600" b="1">
                          <a:solidFill>
                            <a:schemeClr val="dk1"/>
                          </a:solidFill>
                          <a:latin typeface="Open Sans"/>
                          <a:ea typeface="Open Sans"/>
                          <a:cs typeface="Open Sans"/>
                          <a:sym typeface="Open Sans"/>
                        </a:rPr>
                        <a:t>.</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Conclusion</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pic>
        <p:nvPicPr>
          <p:cNvPr id="243" name="Google Shape;243;p30"/>
          <p:cNvPicPr preferRelativeResize="0"/>
          <p:nvPr/>
        </p:nvPicPr>
        <p:blipFill>
          <a:blip r:embed="rId3">
            <a:alphaModFix/>
          </a:blip>
          <a:stretch>
            <a:fillRect/>
          </a:stretch>
        </p:blipFill>
        <p:spPr>
          <a:xfrm>
            <a:off x="236175" y="1651675"/>
            <a:ext cx="2935825" cy="1963625"/>
          </a:xfrm>
          <a:prstGeom prst="rect">
            <a:avLst/>
          </a:prstGeom>
          <a:noFill/>
          <a:ln>
            <a:noFill/>
          </a:ln>
        </p:spPr>
      </p:pic>
      <p:pic>
        <p:nvPicPr>
          <p:cNvPr id="244" name="Google Shape;244;p30"/>
          <p:cNvPicPr preferRelativeResize="0"/>
          <p:nvPr/>
        </p:nvPicPr>
        <p:blipFill>
          <a:blip r:embed="rId4">
            <a:alphaModFix/>
          </a:blip>
          <a:stretch>
            <a:fillRect/>
          </a:stretch>
        </p:blipFill>
        <p:spPr>
          <a:xfrm>
            <a:off x="3386850" y="1940687"/>
            <a:ext cx="2153150" cy="1385600"/>
          </a:xfrm>
          <a:prstGeom prst="rect">
            <a:avLst/>
          </a:prstGeom>
          <a:noFill/>
          <a:ln>
            <a:noFill/>
          </a:ln>
        </p:spPr>
      </p:pic>
      <p:pic>
        <p:nvPicPr>
          <p:cNvPr id="245" name="Google Shape;245;p30"/>
          <p:cNvPicPr preferRelativeResize="0"/>
          <p:nvPr/>
        </p:nvPicPr>
        <p:blipFill>
          <a:blip r:embed="rId5">
            <a:alphaModFix/>
          </a:blip>
          <a:stretch>
            <a:fillRect/>
          </a:stretch>
        </p:blipFill>
        <p:spPr>
          <a:xfrm>
            <a:off x="5754850" y="1797163"/>
            <a:ext cx="3013174" cy="154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1000"/>
                                        <p:tgtEl>
                                          <p:spTgt spid="2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References</a:t>
            </a:r>
            <a:endParaRPr>
              <a:latin typeface="Open Sans"/>
              <a:ea typeface="Open Sans"/>
              <a:cs typeface="Open Sans"/>
              <a:sym typeface="Open Sans"/>
            </a:endParaRPr>
          </a:p>
        </p:txBody>
      </p:sp>
      <p:sp>
        <p:nvSpPr>
          <p:cNvPr id="251" name="Google Shape;25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[1] Howe, D., “Magnetic Actuators.” </a:t>
            </a:r>
            <a:r>
              <a:rPr lang="en" sz="1100" i="1">
                <a:solidFill>
                  <a:schemeClr val="dk1"/>
                </a:solidFill>
                <a:latin typeface="Open Sans"/>
                <a:ea typeface="Open Sans"/>
                <a:cs typeface="Open Sans"/>
                <a:sym typeface="Open Sans"/>
              </a:rPr>
              <a:t>Sensors and Actuators A: Physical</a:t>
            </a:r>
            <a:r>
              <a:rPr lang="en" sz="1100">
                <a:solidFill>
                  <a:schemeClr val="dk1"/>
                </a:solidFill>
                <a:latin typeface="Open Sans"/>
                <a:ea typeface="Open Sans"/>
                <a:cs typeface="Open Sans"/>
                <a:sym typeface="Open Sans"/>
              </a:rPr>
              <a:t>, Vol. 81, Nos. 1–3, 2000, pp. 268–274. </a:t>
            </a:r>
            <a:r>
              <a:rPr lang="en" sz="1100" u="sng">
                <a:solidFill>
                  <a:srgbClr val="1155CC"/>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https://doi.org/10.1016/S0924-4247(99)00174-0</a:t>
            </a:r>
            <a:r>
              <a:rPr lang="en"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 Ling, S.J., Moebs, W., and Sanny, J, “Eddy Currents.” </a:t>
            </a:r>
            <a:r>
              <a:rPr lang="en" sz="1100" i="1">
                <a:solidFill>
                  <a:schemeClr val="dk1"/>
                </a:solidFill>
                <a:latin typeface="Open Sans"/>
                <a:ea typeface="Open Sans"/>
                <a:cs typeface="Open Sans"/>
                <a:sym typeface="Open Sans"/>
              </a:rPr>
              <a:t>University Physics</a:t>
            </a:r>
            <a:r>
              <a:rPr lang="en" sz="1100">
                <a:solidFill>
                  <a:schemeClr val="dk1"/>
                </a:solidFill>
                <a:latin typeface="Open Sans"/>
                <a:ea typeface="Open Sans"/>
                <a:cs typeface="Open Sans"/>
                <a:sym typeface="Open Sans"/>
              </a:rPr>
              <a:t> Volume 2.</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[3] Wilson, K. T., Bernal, G., and Peck, M. A., “A Translating Eddy-Current Actuator for Relative Positioning of Spacecraft.” Presented at the AIAA SCITECH 2022 Forum, San Diego, CA &amp; Virtual, 2022. </a:t>
            </a:r>
            <a:r>
              <a:rPr lang="en" sz="1100" u="sng">
                <a:solidFill>
                  <a:srgbClr val="006FD6"/>
                </a:solidFill>
                <a:highlight>
                  <a:srgbClr val="FFFFFF"/>
                </a:highlight>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https://doi.org/10.2514/6.2022-2386</a:t>
            </a:r>
            <a:r>
              <a:rPr lang="en"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[4] Chabot, J., and Schaub, H. “Spherical Magnetic Dipole Actuator for Spacecraft Attitude Control.” </a:t>
            </a:r>
            <a:r>
              <a:rPr lang="en" sz="1100" i="1">
                <a:solidFill>
                  <a:schemeClr val="dk1"/>
                </a:solidFill>
                <a:latin typeface="Open Sans"/>
                <a:ea typeface="Open Sans"/>
                <a:cs typeface="Open Sans"/>
                <a:sym typeface="Open Sans"/>
              </a:rPr>
              <a:t>Journal of Guidance, Control, and Dynamics</a:t>
            </a:r>
            <a:r>
              <a:rPr lang="en" sz="1100">
                <a:solidFill>
                  <a:schemeClr val="dk1"/>
                </a:solidFill>
                <a:latin typeface="Open Sans"/>
                <a:ea typeface="Open Sans"/>
                <a:cs typeface="Open Sans"/>
                <a:sym typeface="Open Sans"/>
              </a:rPr>
              <a:t>, Vol. 39, No. 4, 2016, pp. 911–915. </a:t>
            </a:r>
            <a:r>
              <a:rPr lang="en" sz="1100" u="sng">
                <a:solidFill>
                  <a:srgbClr val="1155CC"/>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https://doi.org/10.2514/1.G001471</a:t>
            </a:r>
            <a:r>
              <a:rPr lang="en"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[5] Reinhardt, B. Z., and Peck, M. A. “New Electromagnetic Actuator for On-Orbit Inspection.” </a:t>
            </a:r>
            <a:r>
              <a:rPr lang="en" sz="1100" i="1">
                <a:solidFill>
                  <a:schemeClr val="dk1"/>
                </a:solidFill>
                <a:latin typeface="Open Sans"/>
                <a:ea typeface="Open Sans"/>
                <a:cs typeface="Open Sans"/>
                <a:sym typeface="Open Sans"/>
              </a:rPr>
              <a:t>Journal of Spacecraft and Rockets</a:t>
            </a:r>
            <a:r>
              <a:rPr lang="en" sz="1100">
                <a:solidFill>
                  <a:schemeClr val="dk1"/>
                </a:solidFill>
                <a:latin typeface="Open Sans"/>
                <a:ea typeface="Open Sans"/>
                <a:cs typeface="Open Sans"/>
                <a:sym typeface="Open Sans"/>
              </a:rPr>
              <a:t>, Vol. 53, No. 2, 2016, pp. 241–248. </a:t>
            </a:r>
            <a:r>
              <a:rPr lang="en" sz="1100" u="sng">
                <a:solidFill>
                  <a:srgbClr val="1155CC"/>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https://doi.org/10.2514/1.A33320</a:t>
            </a:r>
            <a:r>
              <a:rPr lang="en"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[6] Ma, X. and Peyton, A.J., “Eddy Current Measurement of the Electrical Conductivity and Porosity of Metal Foams.” </a:t>
            </a:r>
            <a:r>
              <a:rPr lang="en" sz="1100" i="1">
                <a:solidFill>
                  <a:schemeClr val="dk1"/>
                </a:solidFill>
                <a:latin typeface="Open Sans"/>
                <a:ea typeface="Open Sans"/>
                <a:cs typeface="Open Sans"/>
                <a:sym typeface="Open Sans"/>
              </a:rPr>
              <a:t>IEEE Transactions on Instrumentation and Measurement</a:t>
            </a:r>
            <a:r>
              <a:rPr lang="en" sz="1100">
                <a:solidFill>
                  <a:schemeClr val="dk1"/>
                </a:solidFill>
                <a:latin typeface="Open Sans"/>
                <a:ea typeface="Open Sans"/>
                <a:cs typeface="Open Sans"/>
                <a:sym typeface="Open Sans"/>
              </a:rPr>
              <a:t>, Vol. 55, No. 2, 2006, pp. 570–576. </a:t>
            </a:r>
            <a:r>
              <a:rPr lang="en" sz="1100" u="sng">
                <a:solidFill>
                  <a:srgbClr val="1155CC"/>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https://doi.org/10.1016/S0924-4247(99)00174-0</a:t>
            </a:r>
            <a:r>
              <a:rPr lang="en"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[7] COMSOL, AC/DC module, Software Package, Ver. 5.6</a:t>
            </a: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lnSpc>
                <a:spcPct val="9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[8] Wilson, K. T., and Peck, M. A., “Electromagnetic, Free-Flying Mobility Relative to a Conductive Body.” Presented at the AIAA Scitech 2020 Forum, Orlando, FL, 2020. </a:t>
            </a:r>
            <a:r>
              <a:rPr lang="en" sz="1100" u="sng">
                <a:solidFill>
                  <a:srgbClr val="006FD6"/>
                </a:solidFill>
                <a:highlight>
                  <a:srgbClr val="FFFFFF"/>
                </a:highlight>
                <a:latin typeface="Open Sans"/>
                <a:ea typeface="Open Sans"/>
                <a:cs typeface="Open Sans"/>
                <a:sym typeface="Open Sans"/>
                <a:hlinkClick r:id="rId7">
                  <a:extLst>
                    <a:ext uri="{A12FA001-AC4F-418D-AE19-62706E023703}">
                      <ahyp:hlinkClr xmlns:ahyp="http://schemas.microsoft.com/office/drawing/2018/hyperlinkcolor" val="tx"/>
                    </a:ext>
                  </a:extLst>
                </a:hlinkClick>
              </a:rPr>
              <a:t>https://doi.org/10.2514/6.2020-1458</a:t>
            </a:r>
            <a:endParaRPr sz="1900">
              <a:latin typeface="Open Sans"/>
              <a:ea typeface="Open Sans"/>
              <a:cs typeface="Open Sans"/>
              <a:sym typeface="Open Sans"/>
            </a:endParaRPr>
          </a:p>
        </p:txBody>
      </p:sp>
      <p:sp>
        <p:nvSpPr>
          <p:cNvPr id="252" name="Google Shape;25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53" name="Google Shape;253;p31"/>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Motivation</a:t>
            </a:r>
            <a:endParaRPr>
              <a:latin typeface="Open Sans"/>
              <a:ea typeface="Open Sans"/>
              <a:cs typeface="Open Sans"/>
              <a:sym typeface="Open Sans"/>
            </a:endParaRPr>
          </a:p>
        </p:txBody>
      </p:sp>
      <p:graphicFrame>
        <p:nvGraphicFramePr>
          <p:cNvPr id="64" name="Google Shape;64;p14"/>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Intro.</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6" name="Google Shape;66;p14"/>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 name="Google Shape;67;p14"/>
          <p:cNvSpPr txBox="1"/>
          <p:nvPr/>
        </p:nvSpPr>
        <p:spPr>
          <a:xfrm>
            <a:off x="260000" y="1455100"/>
            <a:ext cx="2407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Non-ferromagnetic aluminium commonly used</a:t>
            </a:r>
            <a:endParaRPr sz="1800">
              <a:solidFill>
                <a:schemeClr val="dk2"/>
              </a:solidFill>
              <a:latin typeface="Open Sans"/>
              <a:ea typeface="Open Sans"/>
              <a:cs typeface="Open Sans"/>
              <a:sym typeface="Open Sans"/>
            </a:endParaRPr>
          </a:p>
        </p:txBody>
      </p:sp>
      <p:sp>
        <p:nvSpPr>
          <p:cNvPr id="68" name="Google Shape;68;p14"/>
          <p:cNvSpPr txBox="1"/>
          <p:nvPr/>
        </p:nvSpPr>
        <p:spPr>
          <a:xfrm>
            <a:off x="2458350" y="2332438"/>
            <a:ext cx="2193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Emerging applications of metal foams due to special properties</a:t>
            </a:r>
            <a:endParaRPr sz="1800">
              <a:solidFill>
                <a:schemeClr val="dk2"/>
              </a:solidFill>
              <a:latin typeface="Open Sans"/>
              <a:ea typeface="Open Sans"/>
              <a:cs typeface="Open Sans"/>
              <a:sym typeface="Open Sans"/>
            </a:endParaRPr>
          </a:p>
        </p:txBody>
      </p:sp>
      <p:sp>
        <p:nvSpPr>
          <p:cNvPr id="69" name="Google Shape;69;p14"/>
          <p:cNvSpPr txBox="1"/>
          <p:nvPr/>
        </p:nvSpPr>
        <p:spPr>
          <a:xfrm>
            <a:off x="4723275" y="1269725"/>
            <a:ext cx="186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Previous research in eddy current sensing</a:t>
            </a:r>
            <a:endParaRPr sz="1800">
              <a:solidFill>
                <a:schemeClr val="dk2"/>
              </a:solidFill>
              <a:latin typeface="Open Sans"/>
              <a:ea typeface="Open Sans"/>
              <a:cs typeface="Open Sans"/>
              <a:sym typeface="Open Sans"/>
            </a:endParaRPr>
          </a:p>
        </p:txBody>
      </p:sp>
      <p:sp>
        <p:nvSpPr>
          <p:cNvPr id="70" name="Google Shape;70;p14"/>
          <p:cNvSpPr txBox="1"/>
          <p:nvPr/>
        </p:nvSpPr>
        <p:spPr>
          <a:xfrm>
            <a:off x="6378950" y="2675713"/>
            <a:ext cx="2319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Combining proposed actuation technology with a new material</a:t>
            </a:r>
            <a:endParaRPr sz="1800">
              <a:solidFill>
                <a:schemeClr val="dk2"/>
              </a:solidFill>
              <a:latin typeface="Open Sans"/>
              <a:ea typeface="Open Sans"/>
              <a:cs typeface="Open Sans"/>
              <a:sym typeface="Open Sans"/>
            </a:endParaRPr>
          </a:p>
        </p:txBody>
      </p:sp>
      <p:sp>
        <p:nvSpPr>
          <p:cNvPr id="71" name="Google Shape;71;p14"/>
          <p:cNvSpPr/>
          <p:nvPr/>
        </p:nvSpPr>
        <p:spPr>
          <a:xfrm>
            <a:off x="260000" y="1361525"/>
            <a:ext cx="2193600" cy="11094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2458350" y="2360950"/>
            <a:ext cx="2193600" cy="15129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4723275" y="1239475"/>
            <a:ext cx="1764900" cy="12930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378950" y="2713813"/>
            <a:ext cx="2319600" cy="12168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4"/>
          <p:cNvCxnSpPr>
            <a:stCxn id="71" idx="2"/>
            <a:endCxn id="72" idx="1"/>
          </p:cNvCxnSpPr>
          <p:nvPr/>
        </p:nvCxnSpPr>
        <p:spPr>
          <a:xfrm rot="-5400000" flipH="1">
            <a:off x="1584350" y="2243375"/>
            <a:ext cx="646500" cy="1101600"/>
          </a:xfrm>
          <a:prstGeom prst="curvedConnector2">
            <a:avLst/>
          </a:prstGeom>
          <a:noFill/>
          <a:ln w="28575" cap="flat" cmpd="sng">
            <a:solidFill>
              <a:srgbClr val="C00000"/>
            </a:solidFill>
            <a:prstDash val="solid"/>
            <a:round/>
            <a:headEnd type="none" w="med" len="med"/>
            <a:tailEnd type="none" w="med" len="med"/>
          </a:ln>
        </p:spPr>
      </p:cxnSp>
      <p:cxnSp>
        <p:nvCxnSpPr>
          <p:cNvPr id="76" name="Google Shape;76;p14"/>
          <p:cNvCxnSpPr>
            <a:stCxn id="72" idx="0"/>
            <a:endCxn id="73" idx="1"/>
          </p:cNvCxnSpPr>
          <p:nvPr/>
        </p:nvCxnSpPr>
        <p:spPr>
          <a:xfrm rot="-5400000">
            <a:off x="3901800" y="1539400"/>
            <a:ext cx="474900" cy="1168200"/>
          </a:xfrm>
          <a:prstGeom prst="curvedConnector2">
            <a:avLst/>
          </a:prstGeom>
          <a:noFill/>
          <a:ln w="28575" cap="flat" cmpd="sng">
            <a:solidFill>
              <a:srgbClr val="C00000"/>
            </a:solidFill>
            <a:prstDash val="solid"/>
            <a:round/>
            <a:headEnd type="none" w="med" len="med"/>
            <a:tailEnd type="none" w="med" len="med"/>
          </a:ln>
        </p:spPr>
      </p:cxnSp>
      <p:cxnSp>
        <p:nvCxnSpPr>
          <p:cNvPr id="77" name="Google Shape;77;p14"/>
          <p:cNvCxnSpPr>
            <a:endCxn id="74" idx="0"/>
          </p:cNvCxnSpPr>
          <p:nvPr/>
        </p:nvCxnSpPr>
        <p:spPr>
          <a:xfrm>
            <a:off x="6488150" y="1886113"/>
            <a:ext cx="1050600" cy="827700"/>
          </a:xfrm>
          <a:prstGeom prst="curvedConnector2">
            <a:avLst/>
          </a:prstGeom>
          <a:noFill/>
          <a:ln w="28575" cap="flat" cmpd="sng">
            <a:solidFill>
              <a:srgbClr val="C00000"/>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Acknowledgements</a:t>
            </a:r>
            <a:endParaRPr>
              <a:latin typeface="Open Sans"/>
              <a:ea typeface="Open Sans"/>
              <a:cs typeface="Open Sans"/>
              <a:sym typeface="Open Sans"/>
            </a:endParaRPr>
          </a:p>
        </p:txBody>
      </p:sp>
      <p:sp>
        <p:nvSpPr>
          <p:cNvPr id="259" name="Google Shape;25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r>
              <a:rPr lang="en">
                <a:latin typeface="Open Sans"/>
                <a:ea typeface="Open Sans"/>
                <a:cs typeface="Open Sans"/>
                <a:sym typeface="Open Sans"/>
              </a:rPr>
              <a:t>This work would like to acknowledge the technical mentorship of Katherine Wilson and and Dr. Mason Peck of the Cornell University Sibley School of Mechanical and Aerospace Engineering. A Cornell University Engineering Learning Initiatives grant supported this work.</a:t>
            </a:r>
            <a:endParaRPr>
              <a:latin typeface="Open Sans"/>
              <a:ea typeface="Open Sans"/>
              <a:cs typeface="Open Sans"/>
              <a:sym typeface="Open Sans"/>
            </a:endParaRPr>
          </a:p>
        </p:txBody>
      </p:sp>
      <p:sp>
        <p:nvSpPr>
          <p:cNvPr id="260" name="Google Shape;26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61" name="Google Shape;261;p32"/>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62" name="Google Shape;262;p32"/>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r>
                        <a:rPr lang="en" sz="1600" b="1">
                          <a:solidFill>
                            <a:schemeClr val="dk1"/>
                          </a:solidFill>
                          <a:latin typeface="Open Sans"/>
                          <a:ea typeface="Open Sans"/>
                          <a:cs typeface="Open Sans"/>
                          <a:sym typeface="Open Sans"/>
                        </a:rPr>
                        <a:t>.</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Conclusion</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Conclusion</a:t>
            </a:r>
            <a:endParaRPr>
              <a:latin typeface="Open Sans"/>
              <a:ea typeface="Open Sans"/>
              <a:cs typeface="Open Sans"/>
              <a:sym typeface="Open Sans"/>
            </a:endParaRPr>
          </a:p>
        </p:txBody>
      </p:sp>
      <p:sp>
        <p:nvSpPr>
          <p:cNvPr id="268" name="Google Shape;26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69" name="Google Shape;269;p33"/>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70" name="Google Shape;270;p33"/>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r>
                        <a:rPr lang="en" sz="1600" b="1">
                          <a:solidFill>
                            <a:schemeClr val="dk1"/>
                          </a:solidFill>
                          <a:latin typeface="Open Sans"/>
                          <a:ea typeface="Open Sans"/>
                          <a:cs typeface="Open Sans"/>
                          <a:sym typeface="Open Sans"/>
                        </a:rPr>
                        <a:t>.</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Conclusion</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271" name="Google Shape;271;p33"/>
          <p:cNvSpPr txBox="1"/>
          <p:nvPr/>
        </p:nvSpPr>
        <p:spPr>
          <a:xfrm>
            <a:off x="3577800" y="2020463"/>
            <a:ext cx="19884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latin typeface="Open Sans"/>
                <a:ea typeface="Open Sans"/>
                <a:cs typeface="Open Sans"/>
                <a:sym typeface="Open Sans"/>
              </a:rPr>
              <a:t>FEA model analysis of solid plate</a:t>
            </a:r>
            <a:endParaRPr/>
          </a:p>
        </p:txBody>
      </p:sp>
      <p:sp>
        <p:nvSpPr>
          <p:cNvPr id="272" name="Google Shape;272;p33"/>
          <p:cNvSpPr txBox="1"/>
          <p:nvPr/>
        </p:nvSpPr>
        <p:spPr>
          <a:xfrm>
            <a:off x="5899950" y="2020463"/>
            <a:ext cx="27216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latin typeface="Open Sans"/>
                <a:ea typeface="Open Sans"/>
                <a:cs typeface="Open Sans"/>
                <a:sym typeface="Open Sans"/>
              </a:rPr>
              <a:t>Demonstrated greater than 10mN repulsion on foams</a:t>
            </a:r>
            <a:endParaRPr/>
          </a:p>
        </p:txBody>
      </p:sp>
      <p:sp>
        <p:nvSpPr>
          <p:cNvPr id="273" name="Google Shape;273;p33"/>
          <p:cNvSpPr txBox="1"/>
          <p:nvPr/>
        </p:nvSpPr>
        <p:spPr>
          <a:xfrm>
            <a:off x="378025" y="1755225"/>
            <a:ext cx="30324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latin typeface="Open Sans"/>
                <a:ea typeface="Open Sans"/>
                <a:cs typeface="Open Sans"/>
                <a:sym typeface="Open Sans"/>
              </a:rPr>
              <a:t>Design and implementation of an experimental setup for repulsion force measurements</a:t>
            </a:r>
            <a:endParaRPr sz="1800"/>
          </a:p>
        </p:txBody>
      </p:sp>
      <p:sp>
        <p:nvSpPr>
          <p:cNvPr id="274" name="Google Shape;274;p33"/>
          <p:cNvSpPr/>
          <p:nvPr/>
        </p:nvSpPr>
        <p:spPr>
          <a:xfrm>
            <a:off x="311700" y="1681875"/>
            <a:ext cx="3077100" cy="18828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3588225" y="1988525"/>
            <a:ext cx="2083800" cy="11757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921125" y="1999625"/>
            <a:ext cx="2700300" cy="1175700"/>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Open Sans"/>
                <a:ea typeface="Open Sans"/>
                <a:cs typeface="Open Sans"/>
                <a:sym typeface="Open Sans"/>
              </a:rPr>
              <a:t>Supplement</a:t>
            </a:r>
            <a:endParaRPr>
              <a:latin typeface="Open Sans"/>
              <a:ea typeface="Open Sans"/>
              <a:cs typeface="Open Sans"/>
              <a:sym typeface="Open Sans"/>
            </a:endParaRPr>
          </a:p>
        </p:txBody>
      </p:sp>
      <p:sp>
        <p:nvSpPr>
          <p:cNvPr id="282" name="Google Shape;28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83" name="Google Shape;283;p34"/>
          <p:cNvSpPr/>
          <p:nvPr/>
        </p:nvSpPr>
        <p:spPr>
          <a:xfrm>
            <a:off x="0" y="2911650"/>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BACKUP - results in table format</a:t>
            </a:r>
            <a:endParaRPr>
              <a:latin typeface="Open Sans"/>
              <a:ea typeface="Open Sans"/>
              <a:cs typeface="Open Sans"/>
              <a:sym typeface="Open Sans"/>
            </a:endParaRPr>
          </a:p>
        </p:txBody>
      </p:sp>
      <p:sp>
        <p:nvSpPr>
          <p:cNvPr id="289" name="Google Shape;28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290" name="Google Shape;29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91" name="Google Shape;291;p35"/>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292" name="Google Shape;292;p35"/>
          <p:cNvGraphicFramePr/>
          <p:nvPr/>
        </p:nvGraphicFramePr>
        <p:xfrm>
          <a:off x="952500" y="1656788"/>
          <a:ext cx="7239000" cy="2407770"/>
        </p:xfrm>
        <a:graphic>
          <a:graphicData uri="http://schemas.openxmlformats.org/drawingml/2006/table">
            <a:tbl>
              <a:tblPr>
                <a:noFill/>
                <a:tableStyleId>{27DC0296-0E90-445C-93DD-72D02DCFF3B2}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b="1">
                          <a:latin typeface="Open Sans"/>
                          <a:ea typeface="Open Sans"/>
                          <a:cs typeface="Open Sans"/>
                          <a:sym typeface="Open Sans"/>
                        </a:rPr>
                        <a:t>Separation (mm)</a:t>
                      </a:r>
                      <a:endParaRPr b="1">
                        <a:latin typeface="Open Sans"/>
                        <a:ea typeface="Open Sans"/>
                        <a:cs typeface="Open Sans"/>
                        <a:sym typeface="Open Sans"/>
                      </a:endParaRPr>
                    </a:p>
                  </a:txBody>
                  <a:tcPr marL="91425" marR="91425" marT="91425" marB="91425">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Open Sans"/>
                          <a:ea typeface="Open Sans"/>
                          <a:cs typeface="Open Sans"/>
                          <a:sym typeface="Open Sans"/>
                        </a:rPr>
                        <a:t>Solid plate model force (mN)</a:t>
                      </a:r>
                      <a:endParaRPr b="1">
                        <a:latin typeface="Open Sans"/>
                        <a:ea typeface="Open Sans"/>
                        <a:cs typeface="Open Sans"/>
                        <a:sym typeface="Open Sans"/>
                      </a:endParaRPr>
                    </a:p>
                  </a:txBody>
                  <a:tcPr marL="91425" marR="91425" marT="91425" marB="91425">
                    <a:lnR w="28575" cap="flat" cmpd="sng">
                      <a:solidFill>
                        <a:srgbClr val="9E9E9E"/>
                      </a:solidFill>
                      <a:prstDash val="solid"/>
                      <a:round/>
                      <a:headEnd type="none" w="sm" len="sm"/>
                      <a:tailEnd type="none" w="sm" len="sm"/>
                    </a:lnR>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Open Sans"/>
                          <a:ea typeface="Open Sans"/>
                          <a:cs typeface="Open Sans"/>
                          <a:sym typeface="Open Sans"/>
                        </a:rPr>
                        <a:t>Solid plate experimental force (mN)</a:t>
                      </a:r>
                      <a:endParaRPr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Open Sans"/>
                          <a:ea typeface="Open Sans"/>
                          <a:cs typeface="Open Sans"/>
                          <a:sym typeface="Open Sans"/>
                        </a:rPr>
                        <a:t>Compressed foam experimental force (mN)</a:t>
                      </a:r>
                      <a:endParaRPr b="1">
                        <a:latin typeface="Open Sans"/>
                        <a:ea typeface="Open Sans"/>
                        <a:cs typeface="Open Sans"/>
                        <a:sym typeface="Open Sans"/>
                      </a:endParaRPr>
                    </a:p>
                  </a:txBody>
                  <a:tcPr marL="91425" marR="91425" marT="91425" marB="91425">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Open Sans"/>
                          <a:ea typeface="Open Sans"/>
                          <a:cs typeface="Open Sans"/>
                          <a:sym typeface="Open Sans"/>
                        </a:rPr>
                        <a:t>0</a:t>
                      </a:r>
                      <a:endParaRPr>
                        <a:latin typeface="Open Sans"/>
                        <a:ea typeface="Open Sans"/>
                        <a:cs typeface="Open Sans"/>
                        <a:sym typeface="Open Sans"/>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latin typeface="Open Sans"/>
                          <a:ea typeface="Open Sans"/>
                          <a:cs typeface="Open Sans"/>
                          <a:sym typeface="Open Sans"/>
                        </a:rPr>
                        <a:t>68.19</a:t>
                      </a:r>
                      <a:endParaRPr>
                        <a:latin typeface="Open Sans"/>
                        <a:ea typeface="Open Sans"/>
                        <a:cs typeface="Open Sans"/>
                        <a:sym typeface="Open Sans"/>
                      </a:endParaRPr>
                    </a:p>
                  </a:txBody>
                  <a:tcPr marL="91425" marR="91425" marT="91425" marB="91425">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latin typeface="Open Sans"/>
                          <a:ea typeface="Open Sans"/>
                          <a:cs typeface="Open Sans"/>
                          <a:sym typeface="Open Sans"/>
                        </a:rPr>
                        <a:t>89.27</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latin typeface="Open Sans"/>
                          <a:ea typeface="Open Sans"/>
                          <a:cs typeface="Open Sans"/>
                          <a:sym typeface="Open Sans"/>
                        </a:rPr>
                        <a:t>47.09</a:t>
                      </a:r>
                      <a:endParaRPr>
                        <a:latin typeface="Open Sans"/>
                        <a:ea typeface="Open Sans"/>
                        <a:cs typeface="Open Sans"/>
                        <a:sym typeface="Open Sans"/>
                      </a:endParaRPr>
                    </a:p>
                  </a:txBody>
                  <a:tcPr marL="91425" marR="91425" marT="91425" marB="91425">
                    <a:lnT w="2857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59.49</a:t>
                      </a:r>
                      <a:endParaRPr>
                        <a:latin typeface="Open Sans"/>
                        <a:ea typeface="Open Sans"/>
                        <a:cs typeface="Open Sans"/>
                        <a:sym typeface="Open Sans"/>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Open Sans"/>
                          <a:ea typeface="Open Sans"/>
                          <a:cs typeface="Open Sans"/>
                          <a:sym typeface="Open Sans"/>
                        </a:rPr>
                        <a:t>78.28</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latin typeface="Open Sans"/>
                          <a:ea typeface="Open Sans"/>
                          <a:cs typeface="Open Sans"/>
                          <a:sym typeface="Open Sans"/>
                        </a:rPr>
                        <a:t>43.36</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52.14</a:t>
                      </a:r>
                      <a:endParaRPr>
                        <a:latin typeface="Open Sans"/>
                        <a:ea typeface="Open Sans"/>
                        <a:cs typeface="Open Sans"/>
                        <a:sym typeface="Open Sans"/>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Open Sans"/>
                          <a:ea typeface="Open Sans"/>
                          <a:cs typeface="Open Sans"/>
                          <a:sym typeface="Open Sans"/>
                        </a:rPr>
                        <a:t>66.12</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latin typeface="Open Sans"/>
                          <a:ea typeface="Open Sans"/>
                          <a:cs typeface="Open Sans"/>
                          <a:sym typeface="Open Sans"/>
                        </a:rPr>
                        <a:t>36.69</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a:latin typeface="Open Sans"/>
                          <a:ea typeface="Open Sans"/>
                          <a:cs typeface="Open Sans"/>
                          <a:sym typeface="Open Sans"/>
                        </a:rPr>
                        <a:t>45.85</a:t>
                      </a:r>
                      <a:endParaRPr>
                        <a:latin typeface="Open Sans"/>
                        <a:ea typeface="Open Sans"/>
                        <a:cs typeface="Open Sans"/>
                        <a:sym typeface="Open Sans"/>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Open Sans"/>
                          <a:ea typeface="Open Sans"/>
                          <a:cs typeface="Open Sans"/>
                          <a:sym typeface="Open Sans"/>
                        </a:rPr>
                        <a:t>57.49</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latin typeface="Open Sans"/>
                          <a:ea typeface="Open Sans"/>
                          <a:cs typeface="Open Sans"/>
                          <a:sym typeface="Open Sans"/>
                        </a:rPr>
                        <a:t>33.75</a:t>
                      </a: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BACKUP - show preliminary frequency sweep results</a:t>
            </a:r>
            <a:endParaRPr>
              <a:latin typeface="Open Sans"/>
              <a:ea typeface="Open Sans"/>
              <a:cs typeface="Open Sans"/>
              <a:sym typeface="Open Sans"/>
            </a:endParaRPr>
          </a:p>
        </p:txBody>
      </p:sp>
      <p:sp>
        <p:nvSpPr>
          <p:cNvPr id="298" name="Google Shape;29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299" name="Google Shape;29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00" name="Google Shape;300;p36"/>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301" name="Google Shape;301;p36"/>
          <p:cNvPicPr preferRelativeResize="0"/>
          <p:nvPr/>
        </p:nvPicPr>
        <p:blipFill>
          <a:blip r:embed="rId3">
            <a:alphaModFix/>
          </a:blip>
          <a:stretch>
            <a:fillRect/>
          </a:stretch>
        </p:blipFill>
        <p:spPr>
          <a:xfrm>
            <a:off x="1937026" y="1253350"/>
            <a:ext cx="5790275" cy="3581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BACKUP - FEA model degrees of freedom</a:t>
            </a:r>
            <a:endParaRPr>
              <a:latin typeface="Open Sans"/>
              <a:ea typeface="Open Sans"/>
              <a:cs typeface="Open Sans"/>
              <a:sym typeface="Open Sans"/>
            </a:endParaRPr>
          </a:p>
        </p:txBody>
      </p:sp>
      <p:sp>
        <p:nvSpPr>
          <p:cNvPr id="307" name="Google Shape;30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308" name="Google Shape;30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09" name="Google Shape;309;p37"/>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310" name="Google Shape;310;p37"/>
          <p:cNvPicPr preferRelativeResize="0"/>
          <p:nvPr/>
        </p:nvPicPr>
        <p:blipFill rotWithShape="1">
          <a:blip r:embed="rId3">
            <a:alphaModFix/>
          </a:blip>
          <a:srcRect b="6968"/>
          <a:stretch/>
        </p:blipFill>
        <p:spPr>
          <a:xfrm>
            <a:off x="203813" y="1246825"/>
            <a:ext cx="8736376"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BACKUP - coil magnetic field measurements</a:t>
            </a:r>
            <a:endParaRPr>
              <a:latin typeface="Open Sans"/>
              <a:ea typeface="Open Sans"/>
              <a:cs typeface="Open Sans"/>
              <a:sym typeface="Open Sans"/>
            </a:endParaRPr>
          </a:p>
        </p:txBody>
      </p:sp>
      <p:sp>
        <p:nvSpPr>
          <p:cNvPr id="316" name="Google Shape;31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1200"/>
              </a:spcBef>
              <a:spcAft>
                <a:spcPts val="1200"/>
              </a:spcAft>
              <a:buNone/>
            </a:pPr>
            <a:endParaRPr>
              <a:latin typeface="Open Sans"/>
              <a:ea typeface="Open Sans"/>
              <a:cs typeface="Open Sans"/>
              <a:sym typeface="Open Sans"/>
            </a:endParaRPr>
          </a:p>
        </p:txBody>
      </p:sp>
      <p:sp>
        <p:nvSpPr>
          <p:cNvPr id="317" name="Google Shape;31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318" name="Google Shape;318;p38"/>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319" name="Google Shape;319;p38"/>
          <p:cNvPicPr preferRelativeResize="0"/>
          <p:nvPr/>
        </p:nvPicPr>
        <p:blipFill>
          <a:blip r:embed="rId3">
            <a:alphaModFix/>
          </a:blip>
          <a:stretch>
            <a:fillRect/>
          </a:stretch>
        </p:blipFill>
        <p:spPr>
          <a:xfrm>
            <a:off x="311700" y="1383500"/>
            <a:ext cx="4011200" cy="3185376"/>
          </a:xfrm>
          <a:prstGeom prst="rect">
            <a:avLst/>
          </a:prstGeom>
          <a:noFill/>
          <a:ln>
            <a:noFill/>
          </a:ln>
        </p:spPr>
      </p:pic>
      <p:pic>
        <p:nvPicPr>
          <p:cNvPr id="320" name="Google Shape;320;p38"/>
          <p:cNvPicPr preferRelativeResize="0"/>
          <p:nvPr/>
        </p:nvPicPr>
        <p:blipFill>
          <a:blip r:embed="rId4">
            <a:alphaModFix/>
          </a:blip>
          <a:stretch>
            <a:fillRect/>
          </a:stretch>
        </p:blipFill>
        <p:spPr>
          <a:xfrm>
            <a:off x="4572003" y="1716691"/>
            <a:ext cx="4011199" cy="2518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Open Sans"/>
                <a:ea typeface="Open Sans"/>
                <a:cs typeface="Open Sans"/>
                <a:sym typeface="Open Sans"/>
              </a:rPr>
              <a:t>Problem Statement</a:t>
            </a:r>
            <a:endParaRPr dirty="0">
              <a:latin typeface="Open Sans"/>
              <a:ea typeface="Open Sans"/>
              <a:cs typeface="Open Sans"/>
              <a:sym typeface="Open Sans"/>
            </a:endParaRPr>
          </a:p>
        </p:txBody>
      </p:sp>
      <p:sp>
        <p:nvSpPr>
          <p:cNvPr id="83" name="Google Shape;8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latin typeface="Open Sans"/>
                <a:ea typeface="Open Sans"/>
                <a:cs typeface="Open Sans"/>
                <a:sym typeface="Open Sans"/>
              </a:rPr>
              <a:t>Research Question:</a:t>
            </a:r>
            <a:r>
              <a:rPr lang="en" dirty="0">
                <a:latin typeface="Open Sans"/>
                <a:ea typeface="Open Sans"/>
                <a:cs typeface="Open Sans"/>
                <a:sym typeface="Open Sans"/>
              </a:rPr>
              <a:t> Demonstrate sufficient ( &gt; 10 </a:t>
            </a:r>
            <a:r>
              <a:rPr lang="en" dirty="0" err="1">
                <a:latin typeface="Open Sans"/>
                <a:ea typeface="Open Sans"/>
                <a:cs typeface="Open Sans"/>
                <a:sym typeface="Open Sans"/>
              </a:rPr>
              <a:t>mN</a:t>
            </a:r>
            <a:r>
              <a:rPr lang="en" dirty="0">
                <a:latin typeface="Open Sans"/>
                <a:ea typeface="Open Sans"/>
                <a:cs typeface="Open Sans"/>
                <a:sym typeface="Open Sans"/>
              </a:rPr>
              <a:t>) eddy-current repulsion in foams</a:t>
            </a:r>
            <a:endParaRPr dirty="0">
              <a:latin typeface="Open Sans"/>
              <a:ea typeface="Open Sans"/>
              <a:cs typeface="Open Sans"/>
              <a:sym typeface="Open Sans"/>
            </a:endParaRPr>
          </a:p>
          <a:p>
            <a:pPr marL="457200" lvl="0" indent="-342900" algn="l" rtl="0">
              <a:spcBef>
                <a:spcPts val="1200"/>
              </a:spcBef>
              <a:spcAft>
                <a:spcPts val="0"/>
              </a:spcAft>
              <a:buSzPts val="1800"/>
              <a:buFont typeface="Open Sans"/>
              <a:buAutoNum type="arabicPeriod"/>
            </a:pPr>
            <a:r>
              <a:rPr lang="en" dirty="0">
                <a:latin typeface="Open Sans"/>
                <a:ea typeface="Open Sans"/>
                <a:cs typeface="Open Sans"/>
                <a:sym typeface="Open Sans"/>
              </a:rPr>
              <a:t>Start by modeling a solid aluminum plate using FEA</a:t>
            </a:r>
            <a:endParaRPr dirty="0">
              <a:latin typeface="Open Sans"/>
              <a:ea typeface="Open Sans"/>
              <a:cs typeface="Open Sans"/>
              <a:sym typeface="Open Sans"/>
            </a:endParaRPr>
          </a:p>
          <a:p>
            <a:pPr marL="0" lvl="0" indent="0" algn="l" rtl="0">
              <a:spcBef>
                <a:spcPts val="1200"/>
              </a:spcBef>
              <a:spcAft>
                <a:spcPts val="0"/>
              </a:spcAft>
              <a:buNone/>
            </a:pPr>
            <a:endParaRPr dirty="0">
              <a:latin typeface="Open Sans"/>
              <a:ea typeface="Open Sans"/>
              <a:cs typeface="Open Sans"/>
              <a:sym typeface="Open Sans"/>
            </a:endParaRPr>
          </a:p>
          <a:p>
            <a:pPr marL="114300" lvl="0" indent="0" algn="l" rtl="0">
              <a:spcBef>
                <a:spcPts val="1200"/>
              </a:spcBef>
              <a:spcAft>
                <a:spcPts val="0"/>
              </a:spcAft>
              <a:buSzPts val="1800"/>
              <a:buNone/>
            </a:pPr>
            <a:r>
              <a:rPr lang="en" dirty="0">
                <a:latin typeface="Open Sans"/>
                <a:ea typeface="Open Sans"/>
                <a:cs typeface="Open Sans"/>
                <a:sym typeface="Open Sans"/>
              </a:rPr>
              <a:t>2.  Experimentally compare repulsion force between solid plate and foam</a:t>
            </a:r>
            <a:endParaRPr dirty="0">
              <a:latin typeface="Open Sans"/>
              <a:ea typeface="Open Sans"/>
              <a:cs typeface="Open Sans"/>
              <a:sym typeface="Open Sans"/>
            </a:endParaRPr>
          </a:p>
          <a:p>
            <a:pPr marL="0" lvl="0" indent="0" algn="l" rtl="0">
              <a:spcBef>
                <a:spcPts val="1200"/>
              </a:spcBef>
              <a:spcAft>
                <a:spcPts val="1200"/>
              </a:spcAft>
              <a:buNone/>
            </a:pPr>
            <a:endParaRPr dirty="0">
              <a:latin typeface="Open Sans"/>
              <a:ea typeface="Open Sans"/>
              <a:cs typeface="Open Sans"/>
              <a:sym typeface="Open Sans"/>
            </a:endParaRPr>
          </a:p>
        </p:txBody>
      </p:sp>
      <p:sp>
        <p:nvSpPr>
          <p:cNvPr id="84" name="Google Shape;8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85" name="Google Shape;85;p15"/>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86" name="Google Shape;86;p15"/>
          <p:cNvGraphicFramePr/>
          <p:nvPr/>
        </p:nvGraphicFramePr>
        <p:xfrm>
          <a:off x="522425" y="4081700"/>
          <a:ext cx="8099125" cy="670530"/>
        </p:xfrm>
        <a:graphic>
          <a:graphicData uri="http://schemas.openxmlformats.org/drawingml/2006/table">
            <a:tbl>
              <a:tblPr>
                <a:noFill/>
                <a:tableStyleId>{27DC0296-0E90-445C-93DD-72D02DCFF3B2}</a:tableStyleId>
              </a:tblPr>
              <a:tblGrid>
                <a:gridCol w="847350">
                  <a:extLst>
                    <a:ext uri="{9D8B030D-6E8A-4147-A177-3AD203B41FA5}">
                      <a16:colId xmlns:a16="http://schemas.microsoft.com/office/drawing/2014/main" val="20000"/>
                    </a:ext>
                  </a:extLst>
                </a:gridCol>
                <a:gridCol w="129802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Problem Statement</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10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fade">
                                      <p:cBhvr>
                                        <p:cTn id="12" dur="100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fade">
                                      <p:cBhvr>
                                        <p:cTn id="17" dur="10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What is eddy-current actuation?</a:t>
            </a:r>
            <a:endParaRPr>
              <a:latin typeface="Open Sans"/>
              <a:ea typeface="Open Sans"/>
              <a:cs typeface="Open Sans"/>
              <a:sym typeface="Open Sans"/>
            </a:endParaRPr>
          </a:p>
        </p:txBody>
      </p:sp>
      <p:sp>
        <p:nvSpPr>
          <p:cNvPr id="92" name="Google Shape;92;p16"/>
          <p:cNvSpPr txBox="1">
            <a:spLocks noGrp="1"/>
          </p:cNvSpPr>
          <p:nvPr>
            <p:ph type="body" idx="1"/>
          </p:nvPr>
        </p:nvSpPr>
        <p:spPr>
          <a:xfrm>
            <a:off x="311700" y="1396875"/>
            <a:ext cx="4653900" cy="18582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Font typeface="Open Sans"/>
              <a:buChar char="●"/>
            </a:pPr>
            <a:r>
              <a:rPr lang="en" dirty="0">
                <a:latin typeface="Open Sans"/>
                <a:ea typeface="Open Sans"/>
                <a:cs typeface="Open Sans"/>
                <a:sym typeface="Open Sans"/>
              </a:rPr>
              <a:t>Generated in response to a changing magnetic field</a:t>
            </a:r>
            <a:endParaRPr dirty="0">
              <a:latin typeface="Open Sans"/>
              <a:ea typeface="Open Sans"/>
              <a:cs typeface="Open Sans"/>
              <a:sym typeface="Open Sans"/>
            </a:endParaRPr>
          </a:p>
          <a:p>
            <a:pPr marL="0" lvl="0" indent="0" algn="l" rtl="0">
              <a:spcBef>
                <a:spcPts val="1200"/>
              </a:spcBef>
              <a:spcAft>
                <a:spcPts val="0"/>
              </a:spcAft>
              <a:buNone/>
            </a:pPr>
            <a:endParaRPr dirty="0">
              <a:latin typeface="Open Sans"/>
              <a:ea typeface="Open Sans"/>
              <a:cs typeface="Open Sans"/>
              <a:sym typeface="Open Sans"/>
            </a:endParaRPr>
          </a:p>
          <a:p>
            <a:pPr marL="457200" lvl="0" indent="-342900" algn="l" rtl="0">
              <a:spcBef>
                <a:spcPts val="1200"/>
              </a:spcBef>
              <a:spcAft>
                <a:spcPts val="0"/>
              </a:spcAft>
              <a:buSzPts val="1800"/>
              <a:buFont typeface="Open Sans"/>
              <a:buChar char="●"/>
            </a:pPr>
            <a:r>
              <a:rPr lang="en" dirty="0">
                <a:latin typeface="Open Sans"/>
                <a:ea typeface="Open Sans"/>
                <a:cs typeface="Open Sans"/>
                <a:sym typeface="Open Sans"/>
              </a:rPr>
              <a:t>Provides an opposing force to the change (Lenz’s Law)</a:t>
            </a:r>
            <a:endParaRPr dirty="0">
              <a:latin typeface="Open Sans"/>
              <a:ea typeface="Open Sans"/>
              <a:cs typeface="Open Sans"/>
              <a:sym typeface="Open Sans"/>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6"/>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95" name="Google Shape;95;p16"/>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Background</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 name="Google Shape;97;p16"/>
          <p:cNvSpPr txBox="1"/>
          <p:nvPr/>
        </p:nvSpPr>
        <p:spPr>
          <a:xfrm>
            <a:off x="611250" y="3547550"/>
            <a:ext cx="405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Video courtesy of Katherine Wilson</a:t>
            </a:r>
            <a:endParaRPr>
              <a:solidFill>
                <a:schemeClr val="dk2"/>
              </a:solidFill>
              <a:latin typeface="Open Sans"/>
              <a:ea typeface="Open Sans"/>
              <a:cs typeface="Open Sans"/>
              <a:sym typeface="Open Sans"/>
            </a:endParaRPr>
          </a:p>
        </p:txBody>
      </p:sp>
      <p:pic>
        <p:nvPicPr>
          <p:cNvPr id="2" name="WilsonK_eddy_current_repulsion_20211129_184202_3.mp4">
            <a:hlinkClick r:id="" action="ppaction://media"/>
            <a:extLst>
              <a:ext uri="{FF2B5EF4-FFF2-40B4-BE49-F238E27FC236}">
                <a16:creationId xmlns:a16="http://schemas.microsoft.com/office/drawing/2014/main" id="{9DB9384A-5366-4CF1-9604-994F689BC9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36698" y="1067557"/>
            <a:ext cx="2179827" cy="2973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What are conductive, non-ferromagnetic foams?</a:t>
            </a:r>
            <a:endParaRPr>
              <a:latin typeface="Open Sans"/>
              <a:ea typeface="Open Sans"/>
              <a:cs typeface="Open Sans"/>
              <a:sym typeface="Open Sans"/>
            </a:endParaRPr>
          </a:p>
        </p:txBody>
      </p:sp>
      <p:sp>
        <p:nvSpPr>
          <p:cNvPr id="103" name="Google Shape;103;p17"/>
          <p:cNvSpPr txBox="1">
            <a:spLocks noGrp="1"/>
          </p:cNvSpPr>
          <p:nvPr>
            <p:ph type="body" idx="1"/>
          </p:nvPr>
        </p:nvSpPr>
        <p:spPr>
          <a:xfrm>
            <a:off x="311700" y="1401988"/>
            <a:ext cx="4409700" cy="2602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Conductive: generates eddy currents</a:t>
            </a:r>
            <a:endParaRPr>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Non-ferromagnetic: no net attraction between actuator and foam</a:t>
            </a:r>
            <a:endParaRPr>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a:latin typeface="Open Sans"/>
                <a:ea typeface="Open Sans"/>
                <a:cs typeface="Open Sans"/>
                <a:sym typeface="Open Sans"/>
              </a:rPr>
              <a:t>Open cell foam</a:t>
            </a:r>
            <a:endParaRPr>
              <a:latin typeface="Open Sans"/>
              <a:ea typeface="Open Sans"/>
              <a:cs typeface="Open Sans"/>
              <a:sym typeface="Open Sans"/>
            </a:endParaRPr>
          </a:p>
        </p:txBody>
      </p:sp>
      <p:sp>
        <p:nvSpPr>
          <p:cNvPr id="104" name="Google Shape;10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5" name="Google Shape;105;p17"/>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06" name="Google Shape;106;p17"/>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Background</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07" name="Google Shape;107;p17"/>
          <p:cNvPicPr preferRelativeResize="0"/>
          <p:nvPr/>
        </p:nvPicPr>
        <p:blipFill>
          <a:blip r:embed="rId3">
            <a:alphaModFix/>
          </a:blip>
          <a:stretch>
            <a:fillRect/>
          </a:stretch>
        </p:blipFill>
        <p:spPr>
          <a:xfrm>
            <a:off x="4866051" y="1152475"/>
            <a:ext cx="3606399" cy="2698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10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10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xEl>
                                              <p:pRg st="2" end="2"/>
                                            </p:txEl>
                                          </p:spTgt>
                                        </p:tgtEl>
                                        <p:attrNameLst>
                                          <p:attrName>style.visibility</p:attrName>
                                        </p:attrNameLst>
                                      </p:cBhvr>
                                      <p:to>
                                        <p:strVal val="visible"/>
                                      </p:to>
                                    </p:set>
                                    <p:animEffect transition="in" filter="fade">
                                      <p:cBhvr>
                                        <p:cTn id="17" dur="1000"/>
                                        <p:tgtEl>
                                          <p:spTgt spid="1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What are conductive, non-ferromagnetic foams?</a:t>
            </a:r>
            <a:endParaRPr>
              <a:latin typeface="Open Sans"/>
              <a:ea typeface="Open Sans"/>
              <a:cs typeface="Open Sans"/>
              <a:sym typeface="Open Sans"/>
            </a:endParaRPr>
          </a:p>
        </p:txBody>
      </p:sp>
      <p:sp>
        <p:nvSpPr>
          <p:cNvPr id="113" name="Google Shape;113;p18"/>
          <p:cNvSpPr txBox="1">
            <a:spLocks noGrp="1"/>
          </p:cNvSpPr>
          <p:nvPr>
            <p:ph type="body" idx="1"/>
          </p:nvPr>
        </p:nvSpPr>
        <p:spPr>
          <a:xfrm>
            <a:off x="311700" y="1401998"/>
            <a:ext cx="4409700" cy="218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Open Sans"/>
                <a:ea typeface="Open Sans"/>
                <a:cs typeface="Open Sans"/>
                <a:sym typeface="Open Sans"/>
              </a:rPr>
              <a:t>Why foams?</a:t>
            </a:r>
            <a:endParaRPr dirty="0">
              <a:latin typeface="Open Sans"/>
              <a:ea typeface="Open Sans"/>
              <a:cs typeface="Open Sans"/>
              <a:sym typeface="Open Sans"/>
            </a:endParaRPr>
          </a:p>
          <a:p>
            <a:pPr marL="457200" lvl="0" indent="-342900" algn="l" rtl="0">
              <a:spcBef>
                <a:spcPts val="1200"/>
              </a:spcBef>
              <a:spcAft>
                <a:spcPts val="0"/>
              </a:spcAft>
              <a:buSzPts val="1800"/>
              <a:buFont typeface="Open Sans"/>
              <a:buChar char="●"/>
            </a:pPr>
            <a:r>
              <a:rPr lang="en" dirty="0">
                <a:latin typeface="Open Sans"/>
                <a:ea typeface="Open Sans"/>
                <a:cs typeface="Open Sans"/>
                <a:sym typeface="Open Sans"/>
              </a:rPr>
              <a:t>Lower density than solid Al but retains high structural integrity</a:t>
            </a:r>
            <a:endParaRPr dirty="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dirty="0">
                <a:latin typeface="Open Sans"/>
                <a:ea typeface="Open Sans"/>
                <a:cs typeface="Open Sans"/>
                <a:sym typeface="Open Sans"/>
              </a:rPr>
              <a:t>Lower density → lower launch mass and costs</a:t>
            </a:r>
            <a:endParaRPr dirty="0">
              <a:latin typeface="Open Sans"/>
              <a:ea typeface="Open Sans"/>
              <a:cs typeface="Open Sans"/>
              <a:sym typeface="Open Sans"/>
            </a:endParaRPr>
          </a:p>
        </p:txBody>
      </p:sp>
      <p:sp>
        <p:nvSpPr>
          <p:cNvPr id="114" name="Google Shape;11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5" name="Google Shape;115;p18"/>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16" name="Google Shape;116;p18"/>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Background</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17" name="Google Shape;117;p18"/>
          <p:cNvPicPr preferRelativeResize="0"/>
          <p:nvPr/>
        </p:nvPicPr>
        <p:blipFill>
          <a:blip r:embed="rId3">
            <a:alphaModFix/>
          </a:blip>
          <a:stretch>
            <a:fillRect/>
          </a:stretch>
        </p:blipFill>
        <p:spPr>
          <a:xfrm>
            <a:off x="4866051" y="1152475"/>
            <a:ext cx="3606399" cy="2698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What are conductive, non-ferromagnetic foams?</a:t>
            </a:r>
            <a:endParaRPr>
              <a:latin typeface="Open Sans"/>
              <a:ea typeface="Open Sans"/>
              <a:cs typeface="Open Sans"/>
              <a:sym typeface="Open Sans"/>
            </a:endParaRPr>
          </a:p>
        </p:txBody>
      </p:sp>
      <p:sp>
        <p:nvSpPr>
          <p:cNvPr id="123" name="Google Shape;123;p19"/>
          <p:cNvSpPr txBox="1">
            <a:spLocks noGrp="1"/>
          </p:cNvSpPr>
          <p:nvPr>
            <p:ph type="body" idx="1"/>
          </p:nvPr>
        </p:nvSpPr>
        <p:spPr>
          <a:xfrm>
            <a:off x="311700" y="1233100"/>
            <a:ext cx="4409700" cy="2698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endParaRPr dirty="0">
              <a:latin typeface="Open Sans"/>
              <a:ea typeface="Open Sans"/>
              <a:cs typeface="Open Sans"/>
              <a:sym typeface="Open Sans"/>
            </a:endParaRPr>
          </a:p>
          <a:p>
            <a:pPr marL="457200" lvl="0" indent="-342106" algn="l" rtl="0">
              <a:spcBef>
                <a:spcPts val="1200"/>
              </a:spcBef>
              <a:spcAft>
                <a:spcPts val="0"/>
              </a:spcAft>
              <a:buSzPct val="100000"/>
              <a:buFont typeface="Open Sans"/>
              <a:buChar char="●"/>
            </a:pPr>
            <a:r>
              <a:rPr lang="en" sz="2900" dirty="0">
                <a:latin typeface="Open Sans"/>
                <a:ea typeface="Open Sans"/>
                <a:cs typeface="Open Sans"/>
                <a:sym typeface="Open Sans"/>
              </a:rPr>
              <a:t>Relative density: % of volume taken up by foam</a:t>
            </a:r>
            <a:endParaRPr sz="2900" dirty="0">
              <a:latin typeface="Open Sans"/>
              <a:ea typeface="Open Sans"/>
              <a:cs typeface="Open Sans"/>
              <a:sym typeface="Open Sans"/>
            </a:endParaRPr>
          </a:p>
          <a:p>
            <a:pPr marL="0" lvl="0" indent="0" algn="l" rtl="0">
              <a:lnSpc>
                <a:spcPct val="200000"/>
              </a:lnSpc>
              <a:spcBef>
                <a:spcPts val="1200"/>
              </a:spcBef>
              <a:spcAft>
                <a:spcPts val="0"/>
              </a:spcAft>
              <a:buNone/>
            </a:pPr>
            <a:endParaRPr sz="2900" dirty="0">
              <a:latin typeface="Open Sans"/>
              <a:ea typeface="Open Sans"/>
              <a:cs typeface="Open Sans"/>
              <a:sym typeface="Open Sans"/>
            </a:endParaRPr>
          </a:p>
          <a:p>
            <a:pPr marL="457200" lvl="0" indent="-342106" algn="l" rtl="0">
              <a:spcBef>
                <a:spcPts val="0"/>
              </a:spcBef>
              <a:spcAft>
                <a:spcPts val="0"/>
              </a:spcAft>
              <a:buSzPct val="100000"/>
              <a:buFont typeface="Open Sans"/>
              <a:buChar char="●"/>
            </a:pPr>
            <a:r>
              <a:rPr lang="en" sz="2900" dirty="0">
                <a:latin typeface="Open Sans"/>
                <a:ea typeface="Open Sans"/>
                <a:cs typeface="Open Sans"/>
                <a:sym typeface="Open Sans"/>
              </a:rPr>
              <a:t>Typical values: 4-12% for Al foams</a:t>
            </a:r>
            <a:endParaRPr sz="2900" dirty="0">
              <a:latin typeface="Open Sans"/>
              <a:ea typeface="Open Sans"/>
              <a:cs typeface="Open Sans"/>
              <a:sym typeface="Open Sans"/>
            </a:endParaRPr>
          </a:p>
          <a:p>
            <a:pPr marL="457200" lvl="0" indent="-342106" algn="l" rtl="0">
              <a:spcBef>
                <a:spcPts val="0"/>
              </a:spcBef>
              <a:spcAft>
                <a:spcPts val="0"/>
              </a:spcAft>
              <a:buSzPct val="100000"/>
              <a:buFont typeface="Open Sans"/>
              <a:buChar char="●"/>
            </a:pPr>
            <a:r>
              <a:rPr lang="en" sz="2900" dirty="0">
                <a:latin typeface="Open Sans"/>
                <a:ea typeface="Open Sans"/>
                <a:cs typeface="Open Sans"/>
                <a:sym typeface="Open Sans"/>
              </a:rPr>
              <a:t>Compressed to increase relative density</a:t>
            </a:r>
            <a:endParaRPr sz="2900" dirty="0">
              <a:latin typeface="Open Sans"/>
              <a:ea typeface="Open Sans"/>
              <a:cs typeface="Open Sans"/>
              <a:sym typeface="Open Sans"/>
            </a:endParaRPr>
          </a:p>
        </p:txBody>
      </p:sp>
      <p:sp>
        <p:nvSpPr>
          <p:cNvPr id="124" name="Google Shape;12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25" name="Google Shape;125;p19"/>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26" name="Google Shape;126;p19"/>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Background</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27" name="Google Shape;127;p19"/>
          <p:cNvPicPr preferRelativeResize="0"/>
          <p:nvPr/>
        </p:nvPicPr>
        <p:blipFill>
          <a:blip r:embed="rId3">
            <a:alphaModFix/>
          </a:blip>
          <a:stretch>
            <a:fillRect/>
          </a:stretch>
        </p:blipFill>
        <p:spPr>
          <a:xfrm>
            <a:off x="4866051" y="1152475"/>
            <a:ext cx="3606399" cy="2698500"/>
          </a:xfrm>
          <a:prstGeom prst="rect">
            <a:avLst/>
          </a:prstGeom>
          <a:noFill/>
          <a:ln>
            <a:noFill/>
          </a:ln>
        </p:spPr>
      </p:pic>
      <p:pic>
        <p:nvPicPr>
          <p:cNvPr id="128" name="Google Shape;128;p19"/>
          <p:cNvPicPr preferRelativeResize="0"/>
          <p:nvPr/>
        </p:nvPicPr>
        <p:blipFill>
          <a:blip r:embed="rId4">
            <a:alphaModFix/>
          </a:blip>
          <a:stretch>
            <a:fillRect/>
          </a:stretch>
        </p:blipFill>
        <p:spPr>
          <a:xfrm>
            <a:off x="815719" y="2215375"/>
            <a:ext cx="2264173"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How can this be applied in the aerospace industry?</a:t>
            </a:r>
            <a:endParaRPr>
              <a:latin typeface="Open Sans"/>
              <a:ea typeface="Open Sans"/>
              <a:cs typeface="Open Sans"/>
              <a:sym typeface="Open Sans"/>
            </a:endParaRPr>
          </a:p>
        </p:txBody>
      </p:sp>
      <p:sp>
        <p:nvSpPr>
          <p:cNvPr id="134" name="Google Shape;134;p20"/>
          <p:cNvSpPr txBox="1">
            <a:spLocks noGrp="1"/>
          </p:cNvSpPr>
          <p:nvPr>
            <p:ph type="body" idx="1"/>
          </p:nvPr>
        </p:nvSpPr>
        <p:spPr>
          <a:xfrm>
            <a:off x="311700" y="1291013"/>
            <a:ext cx="4805700" cy="2557800"/>
          </a:xfrm>
          <a:prstGeom prst="rect">
            <a:avLst/>
          </a:prstGeom>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Font typeface="Open Sans"/>
              <a:buChar char="●"/>
            </a:pPr>
            <a:r>
              <a:rPr lang="en">
                <a:latin typeface="Open Sans"/>
                <a:ea typeface="Open Sans"/>
                <a:cs typeface="Open Sans"/>
                <a:sym typeface="Open Sans"/>
              </a:rPr>
              <a:t>Non-contact manipulation of objects</a:t>
            </a:r>
            <a:endParaRPr>
              <a:latin typeface="Open Sans"/>
              <a:ea typeface="Open Sans"/>
              <a:cs typeface="Open Sans"/>
              <a:sym typeface="Open Sans"/>
            </a:endParaRPr>
          </a:p>
          <a:p>
            <a:pPr marL="914400" lvl="1" indent="-342900" algn="l" rtl="0">
              <a:lnSpc>
                <a:spcPct val="115000"/>
              </a:lnSpc>
              <a:spcBef>
                <a:spcPts val="0"/>
              </a:spcBef>
              <a:spcAft>
                <a:spcPts val="0"/>
              </a:spcAft>
              <a:buSzPts val="1800"/>
              <a:buFont typeface="Open Sans"/>
              <a:buChar char="○"/>
            </a:pPr>
            <a:r>
              <a:rPr lang="en" sz="1800">
                <a:latin typeface="Open Sans"/>
                <a:ea typeface="Open Sans"/>
                <a:cs typeface="Open Sans"/>
                <a:sym typeface="Open Sans"/>
              </a:rPr>
              <a:t>Damping during docking</a:t>
            </a:r>
            <a:endParaRPr sz="1800">
              <a:latin typeface="Open Sans"/>
              <a:ea typeface="Open Sans"/>
              <a:cs typeface="Open Sans"/>
              <a:sym typeface="Open Sans"/>
            </a:endParaRPr>
          </a:p>
          <a:p>
            <a:pPr marL="914400" lvl="1" indent="-342900" algn="l" rtl="0">
              <a:lnSpc>
                <a:spcPct val="115000"/>
              </a:lnSpc>
              <a:spcBef>
                <a:spcPts val="0"/>
              </a:spcBef>
              <a:spcAft>
                <a:spcPts val="0"/>
              </a:spcAft>
              <a:buSzPts val="1800"/>
              <a:buFont typeface="Open Sans"/>
              <a:buChar char="○"/>
            </a:pPr>
            <a:r>
              <a:rPr lang="en" sz="1800">
                <a:latin typeface="Open Sans"/>
                <a:ea typeface="Open Sans"/>
                <a:cs typeface="Open Sans"/>
                <a:sym typeface="Open Sans"/>
              </a:rPr>
              <a:t>Changing attitude</a:t>
            </a:r>
            <a:endParaRPr sz="1800">
              <a:latin typeface="Open Sans"/>
              <a:ea typeface="Open Sans"/>
              <a:cs typeface="Open Sans"/>
              <a:sym typeface="Open Sans"/>
            </a:endParaRPr>
          </a:p>
          <a:p>
            <a:pPr marL="914400" lvl="1" indent="-342900" algn="l" rtl="0">
              <a:lnSpc>
                <a:spcPct val="115000"/>
              </a:lnSpc>
              <a:spcBef>
                <a:spcPts val="0"/>
              </a:spcBef>
              <a:spcAft>
                <a:spcPts val="0"/>
              </a:spcAft>
              <a:buSzPts val="1800"/>
              <a:buFont typeface="Open Sans"/>
              <a:buChar char="○"/>
            </a:pPr>
            <a:r>
              <a:rPr lang="en" sz="1800">
                <a:latin typeface="Open Sans"/>
                <a:ea typeface="Open Sans"/>
                <a:cs typeface="Open Sans"/>
                <a:sym typeface="Open Sans"/>
              </a:rPr>
              <a:t>Spacecraft repairs</a:t>
            </a:r>
            <a:endParaRPr sz="1800">
              <a:latin typeface="Open Sans"/>
              <a:ea typeface="Open Sans"/>
              <a:cs typeface="Open Sans"/>
              <a:sym typeface="Open Sans"/>
            </a:endParaRPr>
          </a:p>
          <a:p>
            <a:pPr marL="0" lvl="0" indent="0" algn="l" rtl="0">
              <a:spcBef>
                <a:spcPts val="1200"/>
              </a:spcBef>
              <a:spcAft>
                <a:spcPts val="0"/>
              </a:spcAft>
              <a:buNone/>
            </a:pPr>
            <a:endParaRPr sz="1800">
              <a:latin typeface="Open Sans"/>
              <a:ea typeface="Open Sans"/>
              <a:cs typeface="Open Sans"/>
              <a:sym typeface="Open Sans"/>
            </a:endParaRPr>
          </a:p>
          <a:p>
            <a:pPr marL="457200" lvl="0" indent="-342900" algn="l" rtl="0">
              <a:spcBef>
                <a:spcPts val="1200"/>
              </a:spcBef>
              <a:spcAft>
                <a:spcPts val="0"/>
              </a:spcAft>
              <a:buSzPts val="1800"/>
              <a:buFont typeface="Open Sans"/>
              <a:buChar char="●"/>
            </a:pPr>
            <a:r>
              <a:rPr lang="en">
                <a:latin typeface="Open Sans"/>
                <a:ea typeface="Open Sans"/>
                <a:cs typeface="Open Sans"/>
                <a:sym typeface="Open Sans"/>
              </a:rPr>
              <a:t>Reduces wear on the system → longer mission lifetimes</a:t>
            </a:r>
            <a:endParaRPr>
              <a:latin typeface="Open Sans"/>
              <a:ea typeface="Open Sans"/>
              <a:cs typeface="Open Sans"/>
              <a:sym typeface="Open Sans"/>
            </a:endParaRPr>
          </a:p>
        </p:txBody>
      </p:sp>
      <p:sp>
        <p:nvSpPr>
          <p:cNvPr id="135" name="Google Shape;13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36" name="Google Shape;136;p20"/>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37" name="Google Shape;137;p20"/>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422525">
                  <a:extLst>
                    <a:ext uri="{9D8B030D-6E8A-4147-A177-3AD203B41FA5}">
                      <a16:colId xmlns:a16="http://schemas.microsoft.com/office/drawing/2014/main" val="20002"/>
                    </a:ext>
                  </a:extLst>
                </a:gridCol>
                <a:gridCol w="102700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Background</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Methods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38" name="Google Shape;138;p20"/>
          <p:cNvPicPr preferRelativeResize="0"/>
          <p:nvPr/>
        </p:nvPicPr>
        <p:blipFill>
          <a:blip r:embed="rId3">
            <a:alphaModFix/>
          </a:blip>
          <a:stretch>
            <a:fillRect/>
          </a:stretch>
        </p:blipFill>
        <p:spPr>
          <a:xfrm>
            <a:off x="5270250" y="1210525"/>
            <a:ext cx="3562049" cy="2346321"/>
          </a:xfrm>
          <a:prstGeom prst="rect">
            <a:avLst/>
          </a:prstGeom>
          <a:noFill/>
          <a:ln>
            <a:noFill/>
          </a:ln>
        </p:spPr>
      </p:pic>
      <p:sp>
        <p:nvSpPr>
          <p:cNvPr id="139" name="Google Shape;139;p20"/>
          <p:cNvSpPr txBox="1"/>
          <p:nvPr/>
        </p:nvSpPr>
        <p:spPr>
          <a:xfrm>
            <a:off x="5270250" y="3619175"/>
            <a:ext cx="345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Image courtesy of NASA</a:t>
            </a:r>
            <a:endParaRPr>
              <a:solidFill>
                <a:schemeClr val="dk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pen Sans"/>
                <a:ea typeface="Open Sans"/>
                <a:cs typeface="Open Sans"/>
                <a:sym typeface="Open Sans"/>
              </a:rPr>
              <a:t>Finite Element Analysis Model</a:t>
            </a:r>
            <a:endParaRPr>
              <a:latin typeface="Open Sans"/>
              <a:ea typeface="Open Sans"/>
              <a:cs typeface="Open Sans"/>
              <a:sym typeface="Open Sans"/>
            </a:endParaRPr>
          </a:p>
        </p:txBody>
      </p:sp>
      <p:sp>
        <p:nvSpPr>
          <p:cNvPr id="145" name="Google Shape;145;p21"/>
          <p:cNvSpPr txBox="1">
            <a:spLocks noGrp="1"/>
          </p:cNvSpPr>
          <p:nvPr>
            <p:ph type="body" idx="1"/>
          </p:nvPr>
        </p:nvSpPr>
        <p:spPr>
          <a:xfrm>
            <a:off x="311700" y="1518075"/>
            <a:ext cx="4260300" cy="284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Open Sans"/>
                <a:ea typeface="Open Sans"/>
                <a:cs typeface="Open Sans"/>
                <a:sym typeface="Open Sans"/>
              </a:rPr>
              <a:t>Combination of tetrahedral and free meshing</a:t>
            </a:r>
            <a:endParaRPr dirty="0">
              <a:latin typeface="Open Sans"/>
              <a:ea typeface="Open Sans"/>
              <a:cs typeface="Open Sans"/>
              <a:sym typeface="Open Sans"/>
            </a:endParaRPr>
          </a:p>
          <a:p>
            <a:pPr marL="0" lvl="0" indent="0" algn="l" rtl="0">
              <a:spcBef>
                <a:spcPts val="1200"/>
              </a:spcBef>
              <a:spcAft>
                <a:spcPts val="0"/>
              </a:spcAft>
              <a:buNone/>
            </a:pPr>
            <a:r>
              <a:rPr lang="en" dirty="0">
                <a:latin typeface="Open Sans"/>
                <a:ea typeface="Open Sans"/>
                <a:cs typeface="Open Sans"/>
                <a:sym typeface="Open Sans"/>
              </a:rPr>
              <a:t>Fine mesh quality</a:t>
            </a:r>
            <a:endParaRPr dirty="0">
              <a:latin typeface="Open Sans"/>
              <a:ea typeface="Open Sans"/>
              <a:cs typeface="Open Sans"/>
              <a:sym typeface="Open Sans"/>
            </a:endParaRPr>
          </a:p>
          <a:p>
            <a:pPr marL="0" lvl="0" indent="0" algn="l" rtl="0">
              <a:spcBef>
                <a:spcPts val="1200"/>
              </a:spcBef>
              <a:spcAft>
                <a:spcPts val="0"/>
              </a:spcAft>
              <a:buNone/>
            </a:pPr>
            <a:r>
              <a:rPr lang="en" dirty="0">
                <a:latin typeface="Open Sans"/>
                <a:ea typeface="Open Sans"/>
                <a:cs typeface="Open Sans"/>
                <a:sym typeface="Open Sans"/>
              </a:rPr>
              <a:t>Separation sweep from 1mm to 5cm</a:t>
            </a:r>
            <a:endParaRPr dirty="0">
              <a:latin typeface="Open Sans"/>
              <a:ea typeface="Open Sans"/>
              <a:cs typeface="Open Sans"/>
              <a:sym typeface="Open Sans"/>
            </a:endParaRPr>
          </a:p>
          <a:p>
            <a:pPr marL="0" lvl="0" indent="0" algn="l" rtl="0">
              <a:spcBef>
                <a:spcPts val="1200"/>
              </a:spcBef>
              <a:spcAft>
                <a:spcPts val="1200"/>
              </a:spcAft>
              <a:buNone/>
            </a:pPr>
            <a:endParaRPr dirty="0">
              <a:latin typeface="Open Sans"/>
              <a:ea typeface="Open Sans"/>
              <a:cs typeface="Open Sans"/>
              <a:sym typeface="Open Sans"/>
            </a:endParaRPr>
          </a:p>
        </p:txBody>
      </p:sp>
      <p:sp>
        <p:nvSpPr>
          <p:cNvPr id="146" name="Google Shape;14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47" name="Google Shape;147;p21"/>
          <p:cNvSpPr/>
          <p:nvPr/>
        </p:nvSpPr>
        <p:spPr>
          <a:xfrm>
            <a:off x="0" y="977125"/>
            <a:ext cx="9144000" cy="810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148" name="Google Shape;148;p21"/>
          <p:cNvGraphicFramePr/>
          <p:nvPr/>
        </p:nvGraphicFramePr>
        <p:xfrm>
          <a:off x="522425" y="4081700"/>
          <a:ext cx="8099125" cy="670530"/>
        </p:xfrm>
        <a:graphic>
          <a:graphicData uri="http://schemas.openxmlformats.org/drawingml/2006/table">
            <a:tbl>
              <a:tblPr>
                <a:noFill/>
                <a:tableStyleId>{27DC0296-0E90-445C-93DD-72D02DCFF3B2}</a:tableStyleId>
              </a:tblPr>
              <a:tblGrid>
                <a:gridCol w="902900">
                  <a:extLst>
                    <a:ext uri="{9D8B030D-6E8A-4147-A177-3AD203B41FA5}">
                      <a16:colId xmlns:a16="http://schemas.microsoft.com/office/drawing/2014/main" val="20000"/>
                    </a:ext>
                  </a:extLst>
                </a:gridCol>
                <a:gridCol w="1242475">
                  <a:extLst>
                    <a:ext uri="{9D8B030D-6E8A-4147-A177-3AD203B41FA5}">
                      <a16:colId xmlns:a16="http://schemas.microsoft.com/office/drawing/2014/main" val="20001"/>
                    </a:ext>
                  </a:extLst>
                </a:gridCol>
                <a:gridCol w="1344775">
                  <a:extLst>
                    <a:ext uri="{9D8B030D-6E8A-4147-A177-3AD203B41FA5}">
                      <a16:colId xmlns:a16="http://schemas.microsoft.com/office/drawing/2014/main" val="20002"/>
                    </a:ext>
                  </a:extLst>
                </a:gridCol>
                <a:gridCol w="1104750">
                  <a:extLst>
                    <a:ext uri="{9D8B030D-6E8A-4147-A177-3AD203B41FA5}">
                      <a16:colId xmlns:a16="http://schemas.microsoft.com/office/drawing/2014/main" val="20003"/>
                    </a:ext>
                  </a:extLst>
                </a:gridCol>
                <a:gridCol w="929100">
                  <a:extLst>
                    <a:ext uri="{9D8B030D-6E8A-4147-A177-3AD203B41FA5}">
                      <a16:colId xmlns:a16="http://schemas.microsoft.com/office/drawing/2014/main" val="20004"/>
                    </a:ext>
                  </a:extLst>
                </a:gridCol>
                <a:gridCol w="1212900">
                  <a:extLst>
                    <a:ext uri="{9D8B030D-6E8A-4147-A177-3AD203B41FA5}">
                      <a16:colId xmlns:a16="http://schemas.microsoft.com/office/drawing/2014/main" val="20005"/>
                    </a:ext>
                  </a:extLst>
                </a:gridCol>
                <a:gridCol w="1362225">
                  <a:extLst>
                    <a:ext uri="{9D8B030D-6E8A-4147-A177-3AD203B41FA5}">
                      <a16:colId xmlns:a16="http://schemas.microsoft.com/office/drawing/2014/main" val="20006"/>
                    </a:ext>
                  </a:extLst>
                </a:gridCol>
              </a:tblGrid>
              <a:tr h="670525">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Intro.</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Problem Statement</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Background</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Methods</a:t>
                      </a:r>
                      <a:endParaRPr sz="1600" b="1">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Results</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Discussion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Conclusion</a:t>
                      </a:r>
                      <a:endParaRPr sz="1600">
                        <a:solidFill>
                          <a:schemeClr val="dk1"/>
                        </a:solidFill>
                        <a:latin typeface="Open Sans"/>
                        <a:ea typeface="Open Sans"/>
                        <a:cs typeface="Open Sans"/>
                        <a:sym typeface="Open Sa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49" name="Google Shape;149;p21"/>
          <p:cNvPicPr preferRelativeResize="0"/>
          <p:nvPr/>
        </p:nvPicPr>
        <p:blipFill>
          <a:blip r:embed="rId3">
            <a:alphaModFix/>
          </a:blip>
          <a:stretch>
            <a:fillRect/>
          </a:stretch>
        </p:blipFill>
        <p:spPr>
          <a:xfrm>
            <a:off x="5021300" y="1299975"/>
            <a:ext cx="3600250" cy="2335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1985</Words>
  <Application>Microsoft Macintosh PowerPoint</Application>
  <PresentationFormat>On-screen Show (16:9)</PresentationFormat>
  <Paragraphs>358</Paragraphs>
  <Slides>26</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Open Sans</vt:lpstr>
      <vt:lpstr>Arial</vt:lpstr>
      <vt:lpstr>Simple Light</vt:lpstr>
      <vt:lpstr>Characterization of eddy-current repulsion in conductive, non-ferromagnetic foams</vt:lpstr>
      <vt:lpstr>Motivation</vt:lpstr>
      <vt:lpstr>Problem Statement</vt:lpstr>
      <vt:lpstr>What is eddy-current actuation?</vt:lpstr>
      <vt:lpstr>What are conductive, non-ferromagnetic foams?</vt:lpstr>
      <vt:lpstr>What are conductive, non-ferromagnetic foams?</vt:lpstr>
      <vt:lpstr>What are conductive, non-ferromagnetic foams?</vt:lpstr>
      <vt:lpstr>How can this be applied in the aerospace industry?</vt:lpstr>
      <vt:lpstr>Finite Element Analysis Model</vt:lpstr>
      <vt:lpstr>Experimental demonstration</vt:lpstr>
      <vt:lpstr>Experimental demonstration</vt:lpstr>
      <vt:lpstr>Experimental demonstration</vt:lpstr>
      <vt:lpstr>Experimental demonstration</vt:lpstr>
      <vt:lpstr>Results</vt:lpstr>
      <vt:lpstr>Results</vt:lpstr>
      <vt:lpstr>Discussion</vt:lpstr>
      <vt:lpstr>Future work</vt:lpstr>
      <vt:lpstr>Conclusion</vt:lpstr>
      <vt:lpstr>References</vt:lpstr>
      <vt:lpstr>Acknowledgements</vt:lpstr>
      <vt:lpstr>Conclusion</vt:lpstr>
      <vt:lpstr>Supplement</vt:lpstr>
      <vt:lpstr>BACKUP - results in table format</vt:lpstr>
      <vt:lpstr>BACKUP - show preliminary frequency sweep results</vt:lpstr>
      <vt:lpstr>BACKUP - FEA model degrees of freedom</vt:lpstr>
      <vt:lpstr>BACKUP - coil magnetic field measurements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eddy-current repulsion in conductive, non-ferromagnetic foams</dc:title>
  <cp:lastModifiedBy>Jahnavi Sinha</cp:lastModifiedBy>
  <cp:revision>3</cp:revision>
  <dcterms:modified xsi:type="dcterms:W3CDTF">2023-04-01T12:12:49Z</dcterms:modified>
</cp:coreProperties>
</file>